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301" r:id="rId2"/>
    <p:sldId id="521" r:id="rId3"/>
    <p:sldId id="611" r:id="rId4"/>
    <p:sldId id="612" r:id="rId5"/>
    <p:sldId id="642" r:id="rId6"/>
    <p:sldId id="613" r:id="rId7"/>
    <p:sldId id="614" r:id="rId8"/>
    <p:sldId id="615" r:id="rId9"/>
    <p:sldId id="643" r:id="rId10"/>
    <p:sldId id="616" r:id="rId11"/>
    <p:sldId id="617" r:id="rId12"/>
    <p:sldId id="618" r:id="rId13"/>
    <p:sldId id="619" r:id="rId14"/>
    <p:sldId id="620" r:id="rId15"/>
    <p:sldId id="645" r:id="rId16"/>
    <p:sldId id="646" r:id="rId17"/>
    <p:sldId id="621" r:id="rId18"/>
    <p:sldId id="622" r:id="rId19"/>
    <p:sldId id="623" r:id="rId20"/>
    <p:sldId id="624" r:id="rId21"/>
    <p:sldId id="647" r:id="rId22"/>
    <p:sldId id="625" r:id="rId23"/>
    <p:sldId id="626" r:id="rId24"/>
    <p:sldId id="648" r:id="rId25"/>
    <p:sldId id="627" r:id="rId26"/>
    <p:sldId id="649" r:id="rId27"/>
    <p:sldId id="628" r:id="rId28"/>
    <p:sldId id="629" r:id="rId29"/>
    <p:sldId id="644" r:id="rId30"/>
    <p:sldId id="630" r:id="rId31"/>
    <p:sldId id="631" r:id="rId32"/>
    <p:sldId id="632" r:id="rId33"/>
    <p:sldId id="633" r:id="rId34"/>
    <p:sldId id="634" r:id="rId35"/>
    <p:sldId id="635" r:id="rId36"/>
    <p:sldId id="636" r:id="rId37"/>
    <p:sldId id="637" r:id="rId38"/>
    <p:sldId id="639" r:id="rId39"/>
    <p:sldId id="638" r:id="rId40"/>
    <p:sldId id="641" r:id="rId41"/>
    <p:sldId id="640" r:id="rId42"/>
  </p:sldIdLst>
  <p:sldSz cx="9144000" cy="5143500" type="screen16x9"/>
  <p:notesSz cx="6858000" cy="9144000"/>
  <p:custDataLst>
    <p:tags r:id="rId4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3F6C"/>
    <a:srgbClr val="46BCDE"/>
    <a:srgbClr val="0E22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252" autoAdjust="0"/>
    <p:restoredTop sz="95160" autoAdjust="0"/>
  </p:normalViewPr>
  <p:slideViewPr>
    <p:cSldViewPr snapToGrid="0">
      <p:cViewPr>
        <p:scale>
          <a:sx n="90" d="100"/>
          <a:sy n="90" d="100"/>
        </p:scale>
        <p:origin x="1429" y="219"/>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t>2023/3/5</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t>‹#›</a:t>
            </a:fld>
            <a:endParaRPr lang="zh-CN" altLang="en-US"/>
          </a:p>
        </p:txBody>
      </p:sp>
    </p:spTree>
    <p:extLst>
      <p:ext uri="{BB962C8B-B14F-4D97-AF65-F5344CB8AC3E}">
        <p14:creationId xmlns:p14="http://schemas.microsoft.com/office/powerpoint/2010/main" val="1365836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0DEAE63-D6C4-437F-B8DA-DA689F991AA7}" type="slidenum">
              <a:rPr lang="zh-CN" altLang="en-US" smtClean="0"/>
              <a:pPr/>
              <a:t>1</a:t>
            </a:fld>
            <a:endParaRPr lang="en-US" altLang="zh-CN"/>
          </a:p>
        </p:txBody>
      </p:sp>
    </p:spTree>
    <p:extLst>
      <p:ext uri="{BB962C8B-B14F-4D97-AF65-F5344CB8AC3E}">
        <p14:creationId xmlns:p14="http://schemas.microsoft.com/office/powerpoint/2010/main" val="1062202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a:t>
            </a:fld>
            <a:endParaRPr lang="zh-CN" altLang="en-US" dirty="0"/>
          </a:p>
        </p:txBody>
      </p:sp>
    </p:spTree>
    <p:extLst>
      <p:ext uri="{BB962C8B-B14F-4D97-AF65-F5344CB8AC3E}">
        <p14:creationId xmlns:p14="http://schemas.microsoft.com/office/powerpoint/2010/main" val="888709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
        <p:nvSpPr>
          <p:cNvPr id="7" name="矩形 6">
            <a:extLst>
              <a:ext uri="{FF2B5EF4-FFF2-40B4-BE49-F238E27FC236}">
                <a16:creationId xmlns:a16="http://schemas.microsoft.com/office/drawing/2014/main" id="{C3CF4CA7-7AAC-4C45-88E6-57EAF6DA16C9}"/>
              </a:ext>
            </a:extLst>
          </p:cNvPr>
          <p:cNvSpPr/>
          <p:nvPr userDrawn="1"/>
        </p:nvSpPr>
        <p:spPr>
          <a:xfrm>
            <a:off x="0" y="4835507"/>
            <a:ext cx="9144000" cy="307777"/>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a:p>
        </p:txBody>
      </p:sp>
    </p:spTree>
    <p:extLst>
      <p:ext uri="{BB962C8B-B14F-4D97-AF65-F5344CB8AC3E}">
        <p14:creationId xmlns:p14="http://schemas.microsoft.com/office/powerpoint/2010/main" val="8150112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1053657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6198478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09573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cSld name="1_标题幻灯片">
    <p:bg>
      <p:bgPr>
        <a:pattFill prst="ltUpDiag">
          <a:fgClr>
            <a:schemeClr val="accent6">
              <a:lumMod val="85000"/>
            </a:schemeClr>
          </a:fgClr>
          <a:bgClr>
            <a:schemeClr val="bg1"/>
          </a:bgClr>
        </a:patt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6B1EA47-AA99-4F55-AEF3-3DA66267A0C2}"/>
              </a:ext>
            </a:extLst>
          </p:cNvPr>
          <p:cNvSpPr/>
          <p:nvPr userDrawn="1"/>
        </p:nvSpPr>
        <p:spPr>
          <a:xfrm>
            <a:off x="0" y="4835507"/>
            <a:ext cx="9144000" cy="307777"/>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a:p>
        </p:txBody>
      </p:sp>
      <p:pic>
        <p:nvPicPr>
          <p:cNvPr id="4" name="图片 3">
            <a:extLst>
              <a:ext uri="{FF2B5EF4-FFF2-40B4-BE49-F238E27FC236}">
                <a16:creationId xmlns:a16="http://schemas.microsoft.com/office/drawing/2014/main" id="{B9470B42-93C0-4049-B9CB-A8EBAAC7803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085054" y="0"/>
            <a:ext cx="1064467" cy="963887"/>
          </a:xfrm>
          <a:prstGeom prst="rect">
            <a:avLst/>
          </a:prstGeom>
        </p:spPr>
      </p:pic>
    </p:spTree>
    <p:extLst>
      <p:ext uri="{BB962C8B-B14F-4D97-AF65-F5344CB8AC3E}">
        <p14:creationId xmlns:p14="http://schemas.microsoft.com/office/powerpoint/2010/main" val="639374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498872"/>
          </a:xfrm>
        </p:spPr>
        <p:txBody>
          <a:bodyPr>
            <a:noAutofit/>
          </a:bodyPr>
          <a:lstStyle>
            <a:lvl1pPr>
              <a:defRPr sz="2800">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内容占位符 2"/>
          <p:cNvSpPr>
            <a:spLocks noGrp="1"/>
          </p:cNvSpPr>
          <p:nvPr>
            <p:ph idx="1"/>
          </p:nvPr>
        </p:nvSpPr>
        <p:spPr>
          <a:xfrm>
            <a:off x="457200" y="819150"/>
            <a:ext cx="8229600" cy="3937000"/>
          </a:xfrm>
        </p:spPr>
        <p:txBody>
          <a:bodyPr>
            <a:normAutofit/>
          </a:bodyPr>
          <a:lstStyle>
            <a:lvl1pPr>
              <a:defRPr sz="2000">
                <a:latin typeface="微软雅黑" panose="020B0503020204020204" pitchFamily="34" charset="-122"/>
                <a:ea typeface="微软雅黑" panose="020B0503020204020204" pitchFamily="34" charset="-122"/>
              </a:defRPr>
            </a:lvl1pPr>
            <a:lvl2pPr>
              <a:defRPr sz="1800">
                <a:latin typeface="微软雅黑" panose="020B0503020204020204" pitchFamily="34" charset="-122"/>
                <a:ea typeface="微软雅黑" panose="020B0503020204020204" pitchFamily="34" charset="-122"/>
              </a:defRPr>
            </a:lvl2pPr>
            <a:lvl3pPr>
              <a:defRPr sz="1600">
                <a:latin typeface="微软雅黑" panose="020B0503020204020204" pitchFamily="34" charset="-122"/>
                <a:ea typeface="微软雅黑" panose="020B0503020204020204" pitchFamily="34" charset="-122"/>
              </a:defRPr>
            </a:lvl3pPr>
            <a:lvl4pPr>
              <a:defRPr sz="1400">
                <a:latin typeface="微软雅黑" panose="020B0503020204020204" pitchFamily="34" charset="-122"/>
                <a:ea typeface="微软雅黑" panose="020B0503020204020204" pitchFamily="34" charset="-122"/>
              </a:defRPr>
            </a:lvl4pPr>
            <a:lvl5pPr>
              <a:defRPr sz="14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椭圆 6">
            <a:extLst>
              <a:ext uri="{FF2B5EF4-FFF2-40B4-BE49-F238E27FC236}">
                <a16:creationId xmlns:a16="http://schemas.microsoft.com/office/drawing/2014/main" id="{0EDCEBCB-EE73-45D6-92CE-B2AE1D434CFB}"/>
              </a:ext>
            </a:extLst>
          </p:cNvPr>
          <p:cNvSpPr/>
          <p:nvPr userDrawn="1"/>
        </p:nvSpPr>
        <p:spPr>
          <a:xfrm>
            <a:off x="646880" y="268997"/>
            <a:ext cx="274777" cy="274777"/>
          </a:xfrm>
          <a:prstGeom prst="ellipse">
            <a:avLst/>
          </a:prstGeom>
          <a:solidFill>
            <a:srgbClr val="1A3F6C"/>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806774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1172218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10518509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11348612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21013438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42937121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2173828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t>‹#›</a:t>
            </a:fld>
            <a:endParaRPr lang="zh-CN" altLang="en-US"/>
          </a:p>
        </p:txBody>
      </p:sp>
    </p:spTree>
    <p:extLst>
      <p:ext uri="{BB962C8B-B14F-4D97-AF65-F5344CB8AC3E}">
        <p14:creationId xmlns:p14="http://schemas.microsoft.com/office/powerpoint/2010/main" val="36347447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730647"/>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457200" y="1060450"/>
            <a:ext cx="8229600" cy="3534173"/>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E1BEBC7A-FD02-486B-81B5-A845787C689C}" type="slidenum">
              <a:rPr lang="zh-CN" altLang="en-US" smtClean="0"/>
              <a:t>‹#›</a:t>
            </a:fld>
            <a:endParaRPr lang="zh-CN" altLang="en-US"/>
          </a:p>
        </p:txBody>
      </p:sp>
      <p:pic>
        <p:nvPicPr>
          <p:cNvPr id="7" name="图片 6">
            <a:extLst>
              <a:ext uri="{FF2B5EF4-FFF2-40B4-BE49-F238E27FC236}">
                <a16:creationId xmlns:a16="http://schemas.microsoft.com/office/drawing/2014/main" id="{341F63DC-E866-4077-8215-C471E38E7305}"/>
              </a:ext>
            </a:extLst>
          </p:cNvPr>
          <p:cNvPicPr>
            <a:picLocks noChangeAspect="1"/>
          </p:cNvPicPr>
          <p:nvPr userDrawn="1"/>
        </p:nvPicPr>
        <p:blipFill>
          <a:blip r:embed="rId16" cstate="email">
            <a:extLst>
              <a:ext uri="{28A0092B-C50C-407E-A947-70E740481C1C}">
                <a14:useLocalDpi xmlns:a14="http://schemas.microsoft.com/office/drawing/2010/main"/>
              </a:ext>
            </a:extLst>
          </a:blip>
          <a:stretch>
            <a:fillRect/>
          </a:stretch>
        </p:blipFill>
        <p:spPr>
          <a:xfrm>
            <a:off x="8085054" y="0"/>
            <a:ext cx="1064467" cy="963887"/>
          </a:xfrm>
          <a:prstGeom prst="rect">
            <a:avLst/>
          </a:prstGeom>
        </p:spPr>
      </p:pic>
      <p:sp>
        <p:nvSpPr>
          <p:cNvPr id="8" name="矩形 7">
            <a:extLst>
              <a:ext uri="{FF2B5EF4-FFF2-40B4-BE49-F238E27FC236}">
                <a16:creationId xmlns:a16="http://schemas.microsoft.com/office/drawing/2014/main" id="{3FFCFCD4-6DCF-4A23-AD20-AF62BB293DA8}"/>
              </a:ext>
            </a:extLst>
          </p:cNvPr>
          <p:cNvSpPr/>
          <p:nvPr userDrawn="1"/>
        </p:nvSpPr>
        <p:spPr>
          <a:xfrm>
            <a:off x="0" y="4838441"/>
            <a:ext cx="9144000" cy="307777"/>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a:p>
        </p:txBody>
      </p:sp>
      <p:sp>
        <p:nvSpPr>
          <p:cNvPr id="9" name="灯片编号占位符 5">
            <a:extLst>
              <a:ext uri="{FF2B5EF4-FFF2-40B4-BE49-F238E27FC236}">
                <a16:creationId xmlns:a16="http://schemas.microsoft.com/office/drawing/2014/main" id="{EB133451-4163-4C06-B844-3C1EE95F8FCF}"/>
              </a:ext>
            </a:extLst>
          </p:cNvPr>
          <p:cNvSpPr txBox="1">
            <a:spLocks/>
          </p:cNvSpPr>
          <p:nvPr userDrawn="1"/>
        </p:nvSpPr>
        <p:spPr>
          <a:xfrm>
            <a:off x="8639175" y="4838441"/>
            <a:ext cx="457199" cy="273844"/>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1BEBC7A-FD02-486B-81B5-A845787C689C}" type="slidenum">
              <a:rPr lang="zh-CN" altLang="en-US" sz="1600" smtClean="0">
                <a:solidFill>
                  <a:schemeClr val="bg1">
                    <a:lumMod val="95000"/>
                  </a:schemeClr>
                </a:solidFill>
              </a:rPr>
              <a:pPr/>
              <a:t>‹#›</a:t>
            </a:fld>
            <a:endParaRPr lang="zh-CN" altLang="en-US" sz="1600" dirty="0">
              <a:solidFill>
                <a:schemeClr val="bg1">
                  <a:lumMod val="95000"/>
                </a:schemeClr>
              </a:solidFill>
            </a:endParaRPr>
          </a:p>
        </p:txBody>
      </p:sp>
      <mc:AlternateContent xmlns:mc="http://schemas.openxmlformats.org/markup-compatibility/2006" xmlns:a14="http://schemas.microsoft.com/office/drawing/2010/main">
        <mc:Choice Requires="a14">
          <p:sp>
            <p:nvSpPr>
              <p:cNvPr id="11" name="矩形 10"/>
              <p:cNvSpPr/>
              <p:nvPr userDrawn="1"/>
            </p:nvSpPr>
            <p:spPr>
              <a:xfrm>
                <a:off x="8730114" y="1549667"/>
                <a:ext cx="366260" cy="2258729"/>
              </a:xfrm>
              <a:prstGeom prst="rect">
                <a:avLst/>
              </a:prstGeom>
              <a:solidFill>
                <a:schemeClr val="bg1">
                  <a:lumMod val="95000"/>
                </a:scheme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14:m>
                  <m:oMathPara xmlns:m="http://schemas.openxmlformats.org/officeDocument/2006/math">
                    <m:oMathParaPr>
                      <m:jc m:val="centerGroup"/>
                    </m:oMathParaPr>
                    <m:oMath xmlns:m="http://schemas.openxmlformats.org/officeDocument/2006/math">
                      <m:r>
                        <a:rPr lang="zh-CN" altLang="en-US" i="1" smtClean="0">
                          <a:solidFill>
                            <a:schemeClr val="bg1">
                              <a:lumMod val="85000"/>
                            </a:schemeClr>
                          </a:solidFill>
                          <a:latin typeface="Cambria Math" panose="02040503050406030204" pitchFamily="18" charset="0"/>
                        </a:rPr>
                        <m:t>𝜋</m:t>
                      </m:r>
                    </m:oMath>
                  </m:oMathPara>
                </a14:m>
                <a:endParaRPr lang="en-US" altLang="zh-CN" dirty="0">
                  <a:solidFill>
                    <a:schemeClr val="bg1">
                      <a:lumMod val="85000"/>
                    </a:schemeClr>
                  </a:solidFill>
                </a:endParaRPr>
              </a:p>
              <a:p>
                <a:pPr algn="ctr"/>
                <a:r>
                  <a:rPr lang="en-US" altLang="zh-CN" dirty="0">
                    <a:solidFill>
                      <a:schemeClr val="bg1">
                        <a:lumMod val="85000"/>
                      </a:schemeClr>
                    </a:solidFill>
                  </a:rPr>
                  <a:t>@</a:t>
                </a:r>
              </a:p>
              <a:p>
                <a:pPr algn="ctr"/>
                <a:r>
                  <a:rPr lang="en-US" altLang="zh-CN" dirty="0">
                    <a:solidFill>
                      <a:schemeClr val="bg1">
                        <a:lumMod val="85000"/>
                      </a:schemeClr>
                    </a:solidFill>
                  </a:rPr>
                  <a:t>R</a:t>
                </a:r>
              </a:p>
              <a:p>
                <a:pPr algn="ctr"/>
                <a:r>
                  <a:rPr lang="en-US" altLang="zh-CN" dirty="0">
                    <a:solidFill>
                      <a:schemeClr val="bg1">
                        <a:lumMod val="85000"/>
                      </a:schemeClr>
                    </a:solidFill>
                  </a:rPr>
                  <a:t>U</a:t>
                </a:r>
              </a:p>
              <a:p>
                <a:pPr algn="ctr"/>
                <a:r>
                  <a:rPr lang="en-US" altLang="zh-CN" dirty="0">
                    <a:solidFill>
                      <a:schemeClr val="bg1">
                        <a:lumMod val="85000"/>
                      </a:schemeClr>
                    </a:solidFill>
                  </a:rPr>
                  <a:t>C</a:t>
                </a:r>
                <a:endParaRPr lang="zh-CN" altLang="en-US" dirty="0">
                  <a:solidFill>
                    <a:schemeClr val="bg1">
                      <a:lumMod val="85000"/>
                    </a:schemeClr>
                  </a:solidFill>
                </a:endParaRPr>
              </a:p>
            </p:txBody>
          </p:sp>
        </mc:Choice>
        <mc:Fallback xmlns="">
          <p:sp>
            <p:nvSpPr>
              <p:cNvPr id="11" name="矩形 10"/>
              <p:cNvSpPr>
                <a:spLocks noRot="1" noChangeAspect="1" noMove="1" noResize="1" noEditPoints="1" noAdjustHandles="1" noChangeArrowheads="1" noChangeShapeType="1" noTextEdit="1"/>
              </p:cNvSpPr>
              <p:nvPr userDrawn="1"/>
            </p:nvSpPr>
            <p:spPr>
              <a:xfrm>
                <a:off x="8730114" y="1549667"/>
                <a:ext cx="366260" cy="2258729"/>
              </a:xfrm>
              <a:prstGeom prst="rect">
                <a:avLst/>
              </a:prstGeom>
              <a:blipFill>
                <a:blip r:embed="rId17"/>
                <a:stretch>
                  <a:fillRect l="-13846" r="-10769"/>
                </a:stretch>
              </a:blipFill>
              <a:ln>
                <a:noFill/>
              </a:ln>
              <a:effectLst/>
            </p:spPr>
            <p:txBody>
              <a:bodyPr/>
              <a:lstStyle/>
              <a:p>
                <a:r>
                  <a:rPr lang="zh-CN" altLang="en-US">
                    <a:noFill/>
                  </a:rPr>
                  <a:t> </a:t>
                </a:r>
              </a:p>
            </p:txBody>
          </p:sp>
        </mc:Fallback>
      </mc:AlternateContent>
    </p:spTree>
    <p:extLst>
      <p:ext uri="{BB962C8B-B14F-4D97-AF65-F5344CB8AC3E}">
        <p14:creationId xmlns:p14="http://schemas.microsoft.com/office/powerpoint/2010/main" val="3989787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4" r:id="rId12"/>
    <p:sldLayoutId id="2147483669" r:id="rId13"/>
  </p:sldLayoutIdLst>
  <mc:AlternateContent xmlns:mc="http://schemas.openxmlformats.org/markup-compatibility/2006" xmlns:p14="http://schemas.microsoft.com/office/powerpoint/2010/main">
    <mc:Choice Requires="p14">
      <p:transition p14:dur="10"/>
    </mc:Choice>
    <mc:Fallback xmlns="">
      <p:transition/>
    </mc:Fallback>
  </mc:AlternateConten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mbria Math" panose="02040503050406030204" pitchFamily="18"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0" y="2059145"/>
            <a:ext cx="9144000" cy="854123"/>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r>
              <a:rPr lang="zh-CN" altLang="en-US" sz="3600" dirty="0">
                <a:solidFill>
                  <a:schemeClr val="bg1"/>
                </a:solidFill>
                <a:latin typeface="微软雅黑" panose="020B0503020204020204" pitchFamily="34" charset="-122"/>
                <a:ea typeface="微软雅黑" panose="020B0503020204020204" pitchFamily="34" charset="-122"/>
              </a:rPr>
              <a:t>机器学习准备</a:t>
            </a:r>
          </a:p>
        </p:txBody>
      </p:sp>
      <p:pic>
        <p:nvPicPr>
          <p:cNvPr id="103" name="Picture 2" descr="C:\Users\Administrator\Desktop\微立体创业计划\001.png"/>
          <p:cNvPicPr>
            <a:picLocks noChangeAspect="1" noChangeArrowheads="1"/>
          </p:cNvPicPr>
          <p:nvPr/>
        </p:nvPicPr>
        <p:blipFill>
          <a:blip r:embed="rId4" cstate="email">
            <a:extLst>
              <a:ext uri="{BEBA8EAE-BF5A-486C-A8C5-ECC9F3942E4B}">
                <a14:imgProps xmlns:a14="http://schemas.microsoft.com/office/drawing/2010/main">
                  <a14:imgLayer r:embed="rId5">
                    <a14:imgEffect>
                      <a14:brightnessContrast bright="-3000"/>
                    </a14:imgEffect>
                  </a14:imgLayer>
                </a14:imgProps>
              </a:ext>
              <a:ext uri="{28A0092B-C50C-407E-A947-70E740481C1C}">
                <a14:useLocalDpi xmlns:a14="http://schemas.microsoft.com/office/drawing/2010/main"/>
              </a:ext>
            </a:extLst>
          </a:blip>
          <a:srcRect/>
          <a:stretch>
            <a:fillRect/>
          </a:stretch>
        </p:blipFill>
        <p:spPr bwMode="auto">
          <a:xfrm>
            <a:off x="2825941" y="158700"/>
            <a:ext cx="1967244" cy="1966978"/>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104" name="Picture 3" descr="C:\Users\Administrator\Desktop\微立体创业计划\002.png"/>
          <p:cNvPicPr>
            <a:picLocks noChangeAspect="1" noChangeArrowheads="1"/>
          </p:cNvPicPr>
          <p:nvPr/>
        </p:nvPicPr>
        <p:blipFill>
          <a:blip r:embed="rId6" cstate="email">
            <a:extLst>
              <a:ext uri="{28A0092B-C50C-407E-A947-70E740481C1C}">
                <a14:useLocalDpi xmlns:a14="http://schemas.microsoft.com/office/drawing/2010/main"/>
              </a:ext>
            </a:extLst>
          </a:blip>
          <a:srcRect/>
          <a:stretch>
            <a:fillRect/>
          </a:stretch>
        </p:blipFill>
        <p:spPr bwMode="auto">
          <a:xfrm>
            <a:off x="3891057" y="27073"/>
            <a:ext cx="2230535" cy="2230233"/>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23" name="圆角矩形 22"/>
          <p:cNvSpPr/>
          <p:nvPr/>
        </p:nvSpPr>
        <p:spPr>
          <a:xfrm>
            <a:off x="2349113" y="3309842"/>
            <a:ext cx="3919063" cy="409134"/>
          </a:xfrm>
          <a:prstGeom prst="roundRect">
            <a:avLst/>
          </a:prstGeom>
          <a:solidFill>
            <a:schemeClr val="tx1">
              <a:lumMod val="50000"/>
              <a:lumOff val="50000"/>
            </a:schemeClr>
          </a:solidFill>
          <a:ln>
            <a:noFill/>
          </a:ln>
          <a:effectLst>
            <a:innerShdw blurRad="63500" dist="50800" dir="27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r>
              <a:rPr lang="zh-CN" altLang="en-US" dirty="0">
                <a:latin typeface="微软雅黑" panose="020B0503020204020204" pitchFamily="34" charset="-122"/>
                <a:ea typeface="微软雅黑" panose="020B0503020204020204" pitchFamily="34" charset="-122"/>
              </a:rPr>
              <a:t>覃雄派</a:t>
            </a:r>
            <a:endParaRPr lang="mr-IN" altLang="zh-CN" dirty="0">
              <a:latin typeface="微软雅黑" panose="020B0503020204020204" pitchFamily="34" charset="-122"/>
              <a:ea typeface="微软雅黑" panose="020B0503020204020204" pitchFamily="34" charset="-122"/>
            </a:endParaRPr>
          </a:p>
        </p:txBody>
      </p:sp>
      <p:grpSp>
        <p:nvGrpSpPr>
          <p:cNvPr id="25" name="Group 91"/>
          <p:cNvGrpSpPr>
            <a:grpSpLocks/>
          </p:cNvGrpSpPr>
          <p:nvPr/>
        </p:nvGrpSpPr>
        <p:grpSpPr bwMode="auto">
          <a:xfrm>
            <a:off x="1822357" y="3309841"/>
            <a:ext cx="390552" cy="616758"/>
            <a:chOff x="936" y="1480"/>
            <a:chExt cx="1589" cy="2510"/>
          </a:xfrm>
        </p:grpSpPr>
        <p:grpSp>
          <p:nvGrpSpPr>
            <p:cNvPr id="26" name="组合 33"/>
            <p:cNvGrpSpPr>
              <a:grpSpLocks/>
            </p:cNvGrpSpPr>
            <p:nvPr/>
          </p:nvGrpSpPr>
          <p:grpSpPr bwMode="auto">
            <a:xfrm>
              <a:off x="985" y="1583"/>
              <a:ext cx="1441" cy="2407"/>
              <a:chOff x="1754168" y="3653262"/>
              <a:chExt cx="1857599" cy="3107815"/>
            </a:xfrm>
          </p:grpSpPr>
          <p:sp>
            <p:nvSpPr>
              <p:cNvPr id="31" name="椭圆 30"/>
              <p:cNvSpPr/>
              <p:nvPr/>
            </p:nvSpPr>
            <p:spPr>
              <a:xfrm>
                <a:off x="1754168" y="3653262"/>
                <a:ext cx="1857599" cy="1857597"/>
              </a:xfrm>
              <a:prstGeom prst="ellipse">
                <a:avLst/>
              </a:prstGeom>
              <a:solidFill>
                <a:schemeClr val="tx1">
                  <a:lumMod val="50000"/>
                  <a:lumOff val="50000"/>
                </a:schemeClr>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3000" dirty="0">
                  <a:latin typeface="微软雅黑" panose="020B0503020204020204" pitchFamily="34" charset="-122"/>
                  <a:ea typeface="微软雅黑" panose="020B0503020204020204" pitchFamily="34" charset="-122"/>
                </a:endParaRPr>
              </a:p>
            </p:txBody>
          </p:sp>
          <p:sp>
            <p:nvSpPr>
              <p:cNvPr id="32" name="椭圆 31"/>
              <p:cNvSpPr/>
              <p:nvPr/>
            </p:nvSpPr>
            <p:spPr>
              <a:xfrm>
                <a:off x="1911556" y="3810650"/>
                <a:ext cx="1542822" cy="1542820"/>
              </a:xfrm>
              <a:prstGeom prst="ellipse">
                <a:avLst/>
              </a:prstGeom>
              <a:solidFill>
                <a:srgbClr val="C20100"/>
              </a:solidFill>
              <a:ln w="28575">
                <a:gradFill flip="none" rotWithShape="1">
                  <a:gsLst>
                    <a:gs pos="100000">
                      <a:srgbClr val="FFFFFF"/>
                    </a:gs>
                    <a:gs pos="0">
                      <a:srgbClr val="CECED0"/>
                    </a:gs>
                  </a:gsLst>
                  <a:lin ang="13500000" scaled="1"/>
                  <a:tileRect/>
                </a:gradFill>
              </a:ln>
              <a:effectLst>
                <a:outerShdw blurRad="190500" dist="889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微软雅黑" panose="020B0503020204020204" pitchFamily="34" charset="-122"/>
                  <a:ea typeface="微软雅黑" panose="020B0503020204020204" pitchFamily="34" charset="-122"/>
                </a:endParaRPr>
              </a:p>
            </p:txBody>
          </p:sp>
          <p:sp>
            <p:nvSpPr>
              <p:cNvPr id="33" name="椭圆 32"/>
              <p:cNvSpPr/>
              <p:nvPr/>
            </p:nvSpPr>
            <p:spPr>
              <a:xfrm>
                <a:off x="1890879" y="3789973"/>
                <a:ext cx="1584176" cy="1584174"/>
              </a:xfrm>
              <a:prstGeom prst="ellipse">
                <a:avLst/>
              </a:prstGeom>
              <a:solidFill>
                <a:srgbClr val="1A3F6C"/>
              </a:solidFill>
              <a:ln>
                <a:noFill/>
              </a:ln>
              <a:effectLst>
                <a:innerShdw blurRad="88900" dist="635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defRPr/>
                </a:pPr>
                <a:endParaRPr lang="zh-CN" altLang="en-US" sz="3000" dirty="0">
                  <a:solidFill>
                    <a:srgbClr val="0087CF"/>
                  </a:solidFill>
                  <a:latin typeface="微软雅黑" panose="020B0503020204020204" pitchFamily="34" charset="-122"/>
                  <a:ea typeface="微软雅黑" panose="020B0503020204020204" pitchFamily="34" charset="-122"/>
                </a:endParaRPr>
              </a:p>
            </p:txBody>
          </p:sp>
          <p:sp>
            <p:nvSpPr>
              <p:cNvPr id="34" name="矩形 33"/>
              <p:cNvSpPr/>
              <p:nvPr/>
            </p:nvSpPr>
            <p:spPr>
              <a:xfrm>
                <a:off x="2196990" y="4093185"/>
                <a:ext cx="968886" cy="2667892"/>
              </a:xfrm>
              <a:prstGeom prst="rect">
                <a:avLst/>
              </a:prstGeom>
            </p:spPr>
            <p:txBody>
              <a:bodyPr wrap="non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fontAlgn="base">
                  <a:spcBef>
                    <a:spcPct val="0"/>
                  </a:spcBef>
                  <a:spcAft>
                    <a:spcPct val="0"/>
                  </a:spcAft>
                  <a:defRPr>
                    <a:solidFill>
                      <a:schemeClr val="tx1"/>
                    </a:solidFill>
                    <a:latin typeface="Arial" charset="0"/>
                    <a:ea typeface="宋体" pitchFamily="2" charset="-122"/>
                  </a:defRPr>
                </a:lvl6pPr>
                <a:lvl7pPr marL="2971800" indent="-228600" fontAlgn="base">
                  <a:spcBef>
                    <a:spcPct val="0"/>
                  </a:spcBef>
                  <a:spcAft>
                    <a:spcPct val="0"/>
                  </a:spcAft>
                  <a:defRPr>
                    <a:solidFill>
                      <a:schemeClr val="tx1"/>
                    </a:solidFill>
                    <a:latin typeface="Arial" charset="0"/>
                    <a:ea typeface="宋体" pitchFamily="2" charset="-122"/>
                  </a:defRPr>
                </a:lvl7pPr>
                <a:lvl8pPr marL="3429000" indent="-228600" fontAlgn="base">
                  <a:spcBef>
                    <a:spcPct val="0"/>
                  </a:spcBef>
                  <a:spcAft>
                    <a:spcPct val="0"/>
                  </a:spcAft>
                  <a:defRPr>
                    <a:solidFill>
                      <a:schemeClr val="tx1"/>
                    </a:solidFill>
                    <a:latin typeface="Arial" charset="0"/>
                    <a:ea typeface="宋体" pitchFamily="2" charset="-122"/>
                  </a:defRPr>
                </a:lvl8pPr>
                <a:lvl9pPr marL="3886200" indent="-228600" fontAlgn="base">
                  <a:spcBef>
                    <a:spcPct val="0"/>
                  </a:spcBef>
                  <a:spcAft>
                    <a:spcPct val="0"/>
                  </a:spcAft>
                  <a:defRPr>
                    <a:solidFill>
                      <a:schemeClr val="tx1"/>
                    </a:solidFill>
                    <a:latin typeface="Arial" charset="0"/>
                    <a:ea typeface="宋体" pitchFamily="2" charset="-122"/>
                  </a:defRPr>
                </a:lvl9pPr>
              </a:lstStyle>
              <a:p>
                <a:pPr algn="ctr"/>
                <a:endParaRPr lang="zh-CN" altLang="zh-CN" sz="2700">
                  <a:solidFill>
                    <a:srgbClr val="CA0098"/>
                  </a:solidFill>
                  <a:latin typeface="微软雅黑" panose="020B0503020204020204" pitchFamily="34" charset="-122"/>
                  <a:ea typeface="微软雅黑" panose="020B0503020204020204" pitchFamily="34" charset="-122"/>
                </a:endParaRPr>
              </a:p>
            </p:txBody>
          </p:sp>
        </p:grpSp>
        <p:grpSp>
          <p:nvGrpSpPr>
            <p:cNvPr id="27" name="组合 4"/>
            <p:cNvGrpSpPr>
              <a:grpSpLocks/>
            </p:cNvGrpSpPr>
            <p:nvPr/>
          </p:nvGrpSpPr>
          <p:grpSpPr bwMode="auto">
            <a:xfrm>
              <a:off x="936" y="1480"/>
              <a:ext cx="1589" cy="1588"/>
              <a:chOff x="3733576" y="3930057"/>
              <a:chExt cx="1801556" cy="1800152"/>
            </a:xfrm>
          </p:grpSpPr>
          <p:sp>
            <p:nvSpPr>
              <p:cNvPr id="28" name="椭圆 27"/>
              <p:cNvSpPr/>
              <p:nvPr/>
            </p:nvSpPr>
            <p:spPr>
              <a:xfrm>
                <a:off x="4003576" y="4200057"/>
                <a:ext cx="1260000" cy="1260000"/>
              </a:xfrm>
              <a:prstGeom prst="ellipse">
                <a:avLst/>
              </a:prstGeom>
              <a:noFill/>
              <a:ln>
                <a:gradFill flip="none" rotWithShape="1">
                  <a:gsLst>
                    <a:gs pos="100000">
                      <a:schemeClr val="bg1"/>
                    </a:gs>
                    <a:gs pos="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29" name="任意多边形 6"/>
              <p:cNvSpPr/>
              <p:nvPr/>
            </p:nvSpPr>
            <p:spPr>
              <a:xfrm>
                <a:off x="3734710" y="3930057"/>
                <a:ext cx="1800422" cy="1800152"/>
              </a:xfrm>
              <a:custGeom>
                <a:avLst/>
                <a:gdLst>
                  <a:gd name="connsiteX0" fmla="*/ 900000 w 1800000"/>
                  <a:gd name="connsiteY0" fmla="*/ 0 h 1800000"/>
                  <a:gd name="connsiteX1" fmla="*/ 1800000 w 1800000"/>
                  <a:gd name="connsiteY1" fmla="*/ 900000 h 1800000"/>
                  <a:gd name="connsiteX2" fmla="*/ 900000 w 1800000"/>
                  <a:gd name="connsiteY2" fmla="*/ 1800000 h 1800000"/>
                  <a:gd name="connsiteX3" fmla="*/ 0 w 1800000"/>
                  <a:gd name="connsiteY3" fmla="*/ 900000 h 1800000"/>
                  <a:gd name="connsiteX4" fmla="*/ 900000 w 1800000"/>
                  <a:gd name="connsiteY4" fmla="*/ 0 h 1800000"/>
                  <a:gd name="connsiteX5" fmla="*/ 900000 w 1800000"/>
                  <a:gd name="connsiteY5" fmla="*/ 270000 h 1800000"/>
                  <a:gd name="connsiteX6" fmla="*/ 270000 w 1800000"/>
                  <a:gd name="connsiteY6" fmla="*/ 900000 h 1800000"/>
                  <a:gd name="connsiteX7" fmla="*/ 900000 w 1800000"/>
                  <a:gd name="connsiteY7" fmla="*/ 1530000 h 1800000"/>
                  <a:gd name="connsiteX8" fmla="*/ 1530000 w 1800000"/>
                  <a:gd name="connsiteY8" fmla="*/ 900000 h 1800000"/>
                  <a:gd name="connsiteX9" fmla="*/ 900000 w 1800000"/>
                  <a:gd name="connsiteY9" fmla="*/ 27000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000" h="1800000">
                    <a:moveTo>
                      <a:pt x="900000" y="0"/>
                    </a:moveTo>
                    <a:cubicBezTo>
                      <a:pt x="1397056" y="0"/>
                      <a:pt x="1800000" y="402944"/>
                      <a:pt x="1800000" y="900000"/>
                    </a:cubicBezTo>
                    <a:cubicBezTo>
                      <a:pt x="1800000" y="1397056"/>
                      <a:pt x="1397056" y="1800000"/>
                      <a:pt x="900000" y="1800000"/>
                    </a:cubicBezTo>
                    <a:cubicBezTo>
                      <a:pt x="402944" y="1800000"/>
                      <a:pt x="0" y="1397056"/>
                      <a:pt x="0" y="900000"/>
                    </a:cubicBezTo>
                    <a:cubicBezTo>
                      <a:pt x="0" y="402944"/>
                      <a:pt x="402944" y="0"/>
                      <a:pt x="900000" y="0"/>
                    </a:cubicBezTo>
                    <a:close/>
                    <a:moveTo>
                      <a:pt x="900000" y="270000"/>
                    </a:moveTo>
                    <a:cubicBezTo>
                      <a:pt x="552061" y="270000"/>
                      <a:pt x="270000" y="552061"/>
                      <a:pt x="270000" y="900000"/>
                    </a:cubicBezTo>
                    <a:cubicBezTo>
                      <a:pt x="270000" y="1247939"/>
                      <a:pt x="552061" y="1530000"/>
                      <a:pt x="900000" y="1530000"/>
                    </a:cubicBezTo>
                    <a:cubicBezTo>
                      <a:pt x="1247939" y="1530000"/>
                      <a:pt x="1530000" y="1247939"/>
                      <a:pt x="1530000" y="900000"/>
                    </a:cubicBezTo>
                    <a:cubicBezTo>
                      <a:pt x="1530000" y="552061"/>
                      <a:pt x="1247939" y="270000"/>
                      <a:pt x="900000" y="270000"/>
                    </a:cubicBezTo>
                    <a:close/>
                  </a:path>
                </a:pathLst>
              </a:custGeom>
              <a:gradFill>
                <a:gsLst>
                  <a:gs pos="0">
                    <a:srgbClr val="F0F0F0"/>
                  </a:gs>
                  <a:gs pos="100000">
                    <a:srgbClr val="DBDBDB"/>
                  </a:gs>
                </a:gsLst>
                <a:lin ang="2700000" scaled="1"/>
              </a:gradFill>
              <a:ln>
                <a:noFill/>
              </a:ln>
              <a:effectLst>
                <a:outerShdw blurRad="889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latin typeface="微软雅黑" panose="020B0503020204020204" pitchFamily="34" charset="-122"/>
                  <a:ea typeface="微软雅黑" panose="020B0503020204020204" pitchFamily="34" charset="-122"/>
                </a:endParaRPr>
              </a:p>
            </p:txBody>
          </p:sp>
          <p:sp>
            <p:nvSpPr>
              <p:cNvPr id="30" name="椭圆 7"/>
              <p:cNvSpPr/>
              <p:nvPr/>
            </p:nvSpPr>
            <p:spPr>
              <a:xfrm>
                <a:off x="3733576" y="3930057"/>
                <a:ext cx="1800000" cy="1800000"/>
              </a:xfrm>
              <a:prstGeom prst="ellipse">
                <a:avLst/>
              </a:prstGeom>
              <a:noFill/>
              <a:ln>
                <a:gradFill flip="none" rotWithShape="1">
                  <a:gsLst>
                    <a:gs pos="0">
                      <a:schemeClr val="bg1"/>
                    </a:gs>
                    <a:gs pos="100000">
                      <a:schemeClr val="bg1">
                        <a:lumMod val="7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677344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5" name="内容占位符 2">
            <a:extLst>
              <a:ext uri="{FF2B5EF4-FFF2-40B4-BE49-F238E27FC236}">
                <a16:creationId xmlns:a16="http://schemas.microsoft.com/office/drawing/2014/main" id="{B478619E-F90E-41A4-802C-57617B697962}"/>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solidFill>
                  <a:srgbClr val="C00000"/>
                </a:solidFill>
              </a:rPr>
              <a:t>表示模型</a:t>
            </a:r>
            <a:r>
              <a:rPr lang="en-US" altLang="zh-CN" dirty="0"/>
              <a:t>——</a:t>
            </a:r>
            <a:r>
              <a:rPr lang="zh-CN" altLang="zh-CN" dirty="0"/>
              <a:t>为机器学习准备数据</a:t>
            </a:r>
            <a:endParaRPr lang="en-US" altLang="zh-CN" dirty="0"/>
          </a:p>
          <a:p>
            <a:pPr lvl="1" algn="just"/>
            <a:r>
              <a:rPr lang="zh-CN" altLang="zh-CN" dirty="0"/>
              <a:t>为了运用机器学习模型，给我们的业务赋能，需要对业务对象进行数字化</a:t>
            </a:r>
            <a:r>
              <a:rPr lang="en-US" altLang="zh-CN" dirty="0"/>
              <a:t>(</a:t>
            </a:r>
            <a:r>
              <a:rPr lang="zh-CN" altLang="zh-CN" dirty="0"/>
              <a:t>向量化</a:t>
            </a:r>
            <a:r>
              <a:rPr lang="en-US" altLang="zh-CN" dirty="0"/>
              <a:t>)</a:t>
            </a:r>
          </a:p>
          <a:p>
            <a:pPr lvl="1" algn="just"/>
            <a:r>
              <a:rPr lang="zh-CN" altLang="en-US" dirty="0"/>
              <a:t>此处</a:t>
            </a:r>
            <a:r>
              <a:rPr lang="zh-CN" altLang="zh-CN" dirty="0"/>
              <a:t>介绍如何对实体、文本、图</a:t>
            </a:r>
            <a:r>
              <a:rPr lang="en-US" altLang="zh-CN" dirty="0"/>
              <a:t>(Graph)</a:t>
            </a:r>
            <a:r>
              <a:rPr lang="zh-CN" altLang="zh-CN" dirty="0"/>
              <a:t>、图像</a:t>
            </a:r>
            <a:r>
              <a:rPr lang="en-US" altLang="zh-CN" dirty="0"/>
              <a:t>(Image)</a:t>
            </a:r>
            <a:r>
              <a:rPr lang="zh-CN" altLang="zh-CN" dirty="0"/>
              <a:t>等进行向量化，</a:t>
            </a:r>
            <a:endParaRPr lang="en-US" altLang="zh-CN" dirty="0"/>
          </a:p>
          <a:p>
            <a:pPr lvl="1" algn="just"/>
            <a:r>
              <a:rPr lang="zh-CN" altLang="zh-CN" dirty="0"/>
              <a:t>以便构造样本，来训练机器学习模型</a:t>
            </a:r>
          </a:p>
        </p:txBody>
      </p:sp>
      <p:sp>
        <p:nvSpPr>
          <p:cNvPr id="6" name="矩形 5">
            <a:extLst>
              <a:ext uri="{FF2B5EF4-FFF2-40B4-BE49-F238E27FC236}">
                <a16:creationId xmlns:a16="http://schemas.microsoft.com/office/drawing/2014/main" id="{913E5878-F7D4-4C35-B364-69CADF3962DB}"/>
              </a:ext>
            </a:extLst>
          </p:cNvPr>
          <p:cNvSpPr/>
          <p:nvPr/>
        </p:nvSpPr>
        <p:spPr>
          <a:xfrm>
            <a:off x="1011504" y="3394075"/>
            <a:ext cx="1887725" cy="1048657"/>
          </a:xfrm>
          <a:prstGeom prst="rect">
            <a:avLst/>
          </a:prstGeom>
          <a:solidFill>
            <a:schemeClr val="accent3">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zh-CN" dirty="0">
                <a:solidFill>
                  <a:sysClr val="windowText" lastClr="000000"/>
                </a:solidFill>
              </a:rPr>
              <a:t>实体、文本、图</a:t>
            </a:r>
            <a:r>
              <a:rPr lang="en-US" altLang="zh-CN" dirty="0">
                <a:solidFill>
                  <a:sysClr val="windowText" lastClr="000000"/>
                </a:solidFill>
              </a:rPr>
              <a:t>(Graph)</a:t>
            </a:r>
            <a:r>
              <a:rPr lang="zh-CN" altLang="zh-CN" dirty="0">
                <a:solidFill>
                  <a:sysClr val="windowText" lastClr="000000"/>
                </a:solidFill>
              </a:rPr>
              <a:t>、图像</a:t>
            </a:r>
            <a:r>
              <a:rPr lang="en-US" altLang="zh-CN" dirty="0">
                <a:solidFill>
                  <a:sysClr val="windowText" lastClr="000000"/>
                </a:solidFill>
              </a:rPr>
              <a:t>(Image)</a:t>
            </a:r>
            <a:endParaRPr lang="zh-CN" altLang="en-US" dirty="0">
              <a:solidFill>
                <a:sysClr val="windowText" lastClr="000000"/>
              </a:solidFill>
            </a:endParaRPr>
          </a:p>
        </p:txBody>
      </p:sp>
      <p:sp>
        <p:nvSpPr>
          <p:cNvPr id="7" name="矩形 6">
            <a:extLst>
              <a:ext uri="{FF2B5EF4-FFF2-40B4-BE49-F238E27FC236}">
                <a16:creationId xmlns:a16="http://schemas.microsoft.com/office/drawing/2014/main" id="{A9E26052-1617-4C93-A096-A069520581B9}"/>
              </a:ext>
            </a:extLst>
          </p:cNvPr>
          <p:cNvSpPr/>
          <p:nvPr/>
        </p:nvSpPr>
        <p:spPr>
          <a:xfrm>
            <a:off x="3802743" y="3394075"/>
            <a:ext cx="1705429" cy="1048657"/>
          </a:xfrm>
          <a:prstGeom prst="rect">
            <a:avLst/>
          </a:prstGeom>
          <a:solidFill>
            <a:schemeClr val="accent3">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ysClr val="windowText" lastClr="000000"/>
                </a:solidFill>
              </a:rPr>
              <a:t>向量</a:t>
            </a:r>
          </a:p>
        </p:txBody>
      </p:sp>
      <p:sp>
        <p:nvSpPr>
          <p:cNvPr id="8" name="缺角矩形 7">
            <a:extLst>
              <a:ext uri="{FF2B5EF4-FFF2-40B4-BE49-F238E27FC236}">
                <a16:creationId xmlns:a16="http://schemas.microsoft.com/office/drawing/2014/main" id="{F9D226F1-6B1F-415F-ADBA-75482140952F}"/>
              </a:ext>
            </a:extLst>
          </p:cNvPr>
          <p:cNvSpPr/>
          <p:nvPr/>
        </p:nvSpPr>
        <p:spPr>
          <a:xfrm>
            <a:off x="6411686" y="3374118"/>
            <a:ext cx="1411514" cy="1088571"/>
          </a:xfrm>
          <a:prstGeom prst="plaque">
            <a:avLst/>
          </a:prstGeom>
          <a:solidFill>
            <a:schemeClr val="accent3">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ysClr val="windowText" lastClr="000000"/>
                </a:solidFill>
              </a:rPr>
              <a:t>机器学习模型</a:t>
            </a:r>
          </a:p>
        </p:txBody>
      </p:sp>
      <p:sp>
        <p:nvSpPr>
          <p:cNvPr id="9" name="箭头: 右 8">
            <a:extLst>
              <a:ext uri="{FF2B5EF4-FFF2-40B4-BE49-F238E27FC236}">
                <a16:creationId xmlns:a16="http://schemas.microsoft.com/office/drawing/2014/main" id="{04DDBEDA-87A7-4E9E-9B1F-8ED0A320EBF5}"/>
              </a:ext>
            </a:extLst>
          </p:cNvPr>
          <p:cNvSpPr/>
          <p:nvPr/>
        </p:nvSpPr>
        <p:spPr>
          <a:xfrm>
            <a:off x="3120571" y="3807732"/>
            <a:ext cx="453572" cy="22134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右 9">
            <a:extLst>
              <a:ext uri="{FF2B5EF4-FFF2-40B4-BE49-F238E27FC236}">
                <a16:creationId xmlns:a16="http://schemas.microsoft.com/office/drawing/2014/main" id="{51D1F6BC-A7CC-4FE0-A3DD-D970EEB442B9}"/>
              </a:ext>
            </a:extLst>
          </p:cNvPr>
          <p:cNvSpPr/>
          <p:nvPr/>
        </p:nvSpPr>
        <p:spPr>
          <a:xfrm>
            <a:off x="5733143" y="3807732"/>
            <a:ext cx="453572" cy="22134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005549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pic>
        <p:nvPicPr>
          <p:cNvPr id="5" name="图片 4">
            <a:extLst>
              <a:ext uri="{FF2B5EF4-FFF2-40B4-BE49-F238E27FC236}">
                <a16:creationId xmlns:a16="http://schemas.microsoft.com/office/drawing/2014/main" id="{65370D1E-451D-4A8C-A120-4C38B776E909}"/>
              </a:ext>
            </a:extLst>
          </p:cNvPr>
          <p:cNvPicPr>
            <a:picLocks noChangeAspect="1"/>
          </p:cNvPicPr>
          <p:nvPr/>
        </p:nvPicPr>
        <p:blipFill>
          <a:blip r:embed="rId2"/>
          <a:stretch>
            <a:fillRect/>
          </a:stretch>
        </p:blipFill>
        <p:spPr>
          <a:xfrm>
            <a:off x="2486025" y="3314265"/>
            <a:ext cx="4171950" cy="1450021"/>
          </a:xfrm>
          <a:prstGeom prst="rect">
            <a:avLst/>
          </a:prstGeom>
        </p:spPr>
      </p:pic>
      <p:sp>
        <p:nvSpPr>
          <p:cNvPr id="6" name="内容占位符 2">
            <a:extLst>
              <a:ext uri="{FF2B5EF4-FFF2-40B4-BE49-F238E27FC236}">
                <a16:creationId xmlns:a16="http://schemas.microsoft.com/office/drawing/2014/main" id="{A43828EC-F354-486E-BA17-689BCBB6214B}"/>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pPr lvl="1" algn="just"/>
            <a:r>
              <a:rPr lang="zh-CN" altLang="en-US" dirty="0">
                <a:solidFill>
                  <a:srgbClr val="C00000"/>
                </a:solidFill>
              </a:rPr>
              <a:t>实体的数字化</a:t>
            </a:r>
            <a:r>
              <a:rPr lang="en-US" altLang="zh-CN" dirty="0">
                <a:solidFill>
                  <a:srgbClr val="C00000"/>
                </a:solidFill>
              </a:rPr>
              <a:t>(</a:t>
            </a:r>
            <a:r>
              <a:rPr lang="zh-CN" altLang="en-US" dirty="0">
                <a:solidFill>
                  <a:srgbClr val="C00000"/>
                </a:solidFill>
              </a:rPr>
              <a:t>贷款客户信息</a:t>
            </a:r>
            <a:r>
              <a:rPr lang="en-US" altLang="zh-CN" dirty="0">
                <a:solidFill>
                  <a:srgbClr val="C00000"/>
                </a:solidFill>
              </a:rPr>
              <a:t>)</a:t>
            </a:r>
          </a:p>
          <a:p>
            <a:pPr lvl="1" algn="just"/>
            <a:r>
              <a:rPr lang="en-US" altLang="zh-CN" sz="1350" dirty="0"/>
              <a:t>(1)</a:t>
            </a:r>
            <a:r>
              <a:rPr lang="zh-CN" altLang="zh-CN" sz="1350" dirty="0">
                <a:solidFill>
                  <a:srgbClr val="C00000"/>
                </a:solidFill>
              </a:rPr>
              <a:t>年龄</a:t>
            </a:r>
            <a:r>
              <a:rPr lang="zh-CN" altLang="zh-CN" sz="1350" dirty="0"/>
              <a:t>是数值型数据，可以直接使用，也可以进行离散化处理，比如把年龄分成老、中、青三个年龄段</a:t>
            </a:r>
            <a:r>
              <a:rPr lang="en-US" altLang="zh-CN" sz="1350" dirty="0"/>
              <a:t>(</a:t>
            </a:r>
            <a:r>
              <a:rPr lang="zh-CN" altLang="zh-CN" sz="1350" dirty="0"/>
              <a:t>具体分界线可以调整</a:t>
            </a:r>
            <a:r>
              <a:rPr lang="en-US" altLang="zh-CN" sz="1350" dirty="0"/>
              <a:t>)</a:t>
            </a:r>
            <a:r>
              <a:rPr lang="zh-CN" altLang="zh-CN" sz="1350" dirty="0"/>
              <a:t>，然后用</a:t>
            </a:r>
            <a:r>
              <a:rPr lang="en-US" altLang="zh-CN" sz="1350" dirty="0"/>
              <a:t>2</a:t>
            </a:r>
            <a:r>
              <a:rPr lang="zh-CN" altLang="zh-CN" sz="1350" dirty="0"/>
              <a:t>、</a:t>
            </a:r>
            <a:r>
              <a:rPr lang="en-US" altLang="zh-CN" sz="1350" dirty="0"/>
              <a:t>1</a:t>
            </a:r>
            <a:r>
              <a:rPr lang="zh-CN" altLang="zh-CN" sz="1350" dirty="0"/>
              <a:t>、</a:t>
            </a:r>
            <a:r>
              <a:rPr lang="en-US" altLang="zh-CN" sz="1350" dirty="0"/>
              <a:t>0</a:t>
            </a:r>
            <a:r>
              <a:rPr lang="zh-CN" altLang="zh-CN" sz="1350" dirty="0"/>
              <a:t>分别代表老、中、青</a:t>
            </a:r>
            <a:endParaRPr lang="en-US" altLang="zh-CN" sz="1350" dirty="0"/>
          </a:p>
          <a:p>
            <a:pPr lvl="2" algn="just"/>
            <a:r>
              <a:rPr lang="zh-CN" altLang="en-US" sz="1150" dirty="0"/>
              <a:t>此处</a:t>
            </a:r>
            <a:r>
              <a:rPr lang="zh-CN" altLang="zh-CN" sz="1150" dirty="0"/>
              <a:t>，</a:t>
            </a:r>
            <a:r>
              <a:rPr lang="zh-CN" altLang="en-US" sz="1150" dirty="0"/>
              <a:t>某客户为</a:t>
            </a:r>
            <a:r>
              <a:rPr lang="en-US" altLang="zh-CN" sz="1150" dirty="0"/>
              <a:t>35</a:t>
            </a:r>
            <a:r>
              <a:rPr lang="zh-CN" altLang="zh-CN" sz="1150" dirty="0"/>
              <a:t>岁属于中年，转换为</a:t>
            </a:r>
            <a:r>
              <a:rPr lang="en-US" altLang="zh-CN" sz="1150" dirty="0"/>
              <a:t>1</a:t>
            </a:r>
          </a:p>
          <a:p>
            <a:pPr lvl="1" algn="just"/>
            <a:r>
              <a:rPr lang="en-US" altLang="zh-CN" sz="1350" dirty="0"/>
              <a:t>(2)</a:t>
            </a:r>
            <a:r>
              <a:rPr lang="zh-CN" altLang="zh-CN" sz="1350" dirty="0">
                <a:solidFill>
                  <a:srgbClr val="C00000"/>
                </a:solidFill>
              </a:rPr>
              <a:t>婚否</a:t>
            </a:r>
            <a:r>
              <a:rPr lang="zh-CN" altLang="zh-CN" sz="1350" dirty="0"/>
              <a:t>的取值有是、否两种可能，所以它是类别型数据，我们用</a:t>
            </a:r>
            <a:r>
              <a:rPr lang="en-US" altLang="zh-CN" sz="1350" dirty="0"/>
              <a:t>1</a:t>
            </a:r>
            <a:r>
              <a:rPr lang="zh-CN" altLang="zh-CN" sz="1350" dirty="0"/>
              <a:t>、</a:t>
            </a:r>
            <a:r>
              <a:rPr lang="en-US" altLang="zh-CN" sz="1350" dirty="0"/>
              <a:t>0</a:t>
            </a:r>
            <a:r>
              <a:rPr lang="zh-CN" altLang="zh-CN" sz="1350" dirty="0"/>
              <a:t>表示是、和否</a:t>
            </a:r>
            <a:endParaRPr lang="en-US" altLang="zh-CN" sz="1350" dirty="0"/>
          </a:p>
          <a:p>
            <a:pPr lvl="1" algn="just"/>
            <a:r>
              <a:rPr lang="en-US" altLang="zh-CN" sz="1350" dirty="0"/>
              <a:t>(3)</a:t>
            </a:r>
            <a:r>
              <a:rPr lang="zh-CN" altLang="zh-CN" sz="1350" dirty="0">
                <a:solidFill>
                  <a:srgbClr val="C00000"/>
                </a:solidFill>
              </a:rPr>
              <a:t>学历</a:t>
            </a:r>
            <a:r>
              <a:rPr lang="zh-CN" altLang="zh-CN" sz="1350" dirty="0"/>
              <a:t>有高中、大专、本科、硕士、博士等几个可能取值，是类别型数据，我们分别用</a:t>
            </a:r>
            <a:r>
              <a:rPr lang="en-US" altLang="zh-CN" sz="1350" dirty="0"/>
              <a:t>0</a:t>
            </a:r>
            <a:r>
              <a:rPr lang="zh-CN" altLang="zh-CN" sz="1350" dirty="0"/>
              <a:t>、</a:t>
            </a:r>
            <a:r>
              <a:rPr lang="en-US" altLang="zh-CN" sz="1350" dirty="0"/>
              <a:t>1</a:t>
            </a:r>
            <a:r>
              <a:rPr lang="zh-CN" altLang="zh-CN" sz="1350" dirty="0"/>
              <a:t>、</a:t>
            </a:r>
            <a:r>
              <a:rPr lang="en-US" altLang="zh-CN" sz="1350" dirty="0"/>
              <a:t>2</a:t>
            </a:r>
            <a:r>
              <a:rPr lang="zh-CN" altLang="zh-CN" sz="1350" dirty="0"/>
              <a:t>、</a:t>
            </a:r>
            <a:r>
              <a:rPr lang="en-US" altLang="zh-CN" sz="1350" dirty="0"/>
              <a:t>3</a:t>
            </a:r>
            <a:r>
              <a:rPr lang="zh-CN" altLang="zh-CN" sz="1350" dirty="0"/>
              <a:t>、</a:t>
            </a:r>
            <a:r>
              <a:rPr lang="en-US" altLang="zh-CN" sz="1350" dirty="0"/>
              <a:t>4</a:t>
            </a:r>
            <a:r>
              <a:rPr lang="zh-CN" altLang="zh-CN" sz="1350" dirty="0"/>
              <a:t>来表示</a:t>
            </a:r>
            <a:r>
              <a:rPr lang="en-US" altLang="zh-CN" sz="1350" dirty="0"/>
              <a:t>“</a:t>
            </a:r>
            <a:r>
              <a:rPr lang="zh-CN" altLang="zh-CN" sz="1350" dirty="0"/>
              <a:t>高中</a:t>
            </a:r>
            <a:r>
              <a:rPr lang="en-US" altLang="zh-CN" sz="1350" dirty="0"/>
              <a:t>”</a:t>
            </a:r>
            <a:r>
              <a:rPr lang="zh-CN" altLang="zh-CN" sz="1350" dirty="0"/>
              <a:t>、</a:t>
            </a:r>
            <a:r>
              <a:rPr lang="en-US" altLang="zh-CN" sz="1350" dirty="0"/>
              <a:t>“</a:t>
            </a:r>
            <a:r>
              <a:rPr lang="zh-CN" altLang="zh-CN" sz="1350" dirty="0"/>
              <a:t>大专</a:t>
            </a:r>
            <a:r>
              <a:rPr lang="en-US" altLang="zh-CN" sz="1350" dirty="0"/>
              <a:t>”</a:t>
            </a:r>
            <a:r>
              <a:rPr lang="zh-CN" altLang="zh-CN" sz="1350" dirty="0"/>
              <a:t>、</a:t>
            </a:r>
            <a:r>
              <a:rPr lang="en-US" altLang="zh-CN" sz="1350" dirty="0"/>
              <a:t>“</a:t>
            </a:r>
            <a:r>
              <a:rPr lang="zh-CN" altLang="zh-CN" sz="1350" dirty="0"/>
              <a:t>本科</a:t>
            </a:r>
            <a:r>
              <a:rPr lang="en-US" altLang="zh-CN" sz="1350" dirty="0"/>
              <a:t>”</a:t>
            </a:r>
            <a:r>
              <a:rPr lang="zh-CN" altLang="zh-CN" sz="1350" dirty="0"/>
              <a:t>、</a:t>
            </a:r>
            <a:r>
              <a:rPr lang="en-US" altLang="zh-CN" sz="1350" dirty="0"/>
              <a:t>“</a:t>
            </a:r>
            <a:r>
              <a:rPr lang="zh-CN" altLang="zh-CN" sz="1350" dirty="0"/>
              <a:t>硕士</a:t>
            </a:r>
            <a:r>
              <a:rPr lang="en-US" altLang="zh-CN" sz="1350" dirty="0"/>
              <a:t>”</a:t>
            </a:r>
            <a:r>
              <a:rPr lang="zh-CN" altLang="zh-CN" sz="1350" dirty="0"/>
              <a:t>、</a:t>
            </a:r>
            <a:r>
              <a:rPr lang="en-US" altLang="zh-CN" sz="1350" dirty="0"/>
              <a:t>“</a:t>
            </a:r>
            <a:r>
              <a:rPr lang="zh-CN" altLang="zh-CN" sz="1350" dirty="0"/>
              <a:t>博士</a:t>
            </a:r>
            <a:r>
              <a:rPr lang="en-US" altLang="zh-CN" sz="1350" dirty="0"/>
              <a:t>”</a:t>
            </a:r>
          </a:p>
          <a:p>
            <a:pPr lvl="2" algn="just"/>
            <a:r>
              <a:rPr lang="zh-CN" altLang="en-US" sz="1150" dirty="0"/>
              <a:t>此处</a:t>
            </a:r>
            <a:r>
              <a:rPr lang="zh-CN" altLang="zh-CN" sz="1150" dirty="0"/>
              <a:t>，</a:t>
            </a:r>
            <a:r>
              <a:rPr lang="zh-CN" altLang="en-US" sz="1150" dirty="0"/>
              <a:t>某</a:t>
            </a:r>
            <a:r>
              <a:rPr lang="zh-CN" altLang="zh-CN" sz="1150" dirty="0"/>
              <a:t>客户的学历为博士，所以转换为</a:t>
            </a:r>
            <a:r>
              <a:rPr lang="en-US" altLang="zh-CN" sz="1150" dirty="0"/>
              <a:t>4</a:t>
            </a:r>
            <a:endParaRPr lang="zh-CN" altLang="zh-CN" sz="2500" dirty="0"/>
          </a:p>
        </p:txBody>
      </p:sp>
      <p:sp>
        <p:nvSpPr>
          <p:cNvPr id="4" name="矩形: 圆角 3">
            <a:extLst>
              <a:ext uri="{FF2B5EF4-FFF2-40B4-BE49-F238E27FC236}">
                <a16:creationId xmlns:a16="http://schemas.microsoft.com/office/drawing/2014/main" id="{E75355BA-EED3-4863-93CB-36AA3467088E}"/>
              </a:ext>
            </a:extLst>
          </p:cNvPr>
          <p:cNvSpPr/>
          <p:nvPr/>
        </p:nvSpPr>
        <p:spPr>
          <a:xfrm>
            <a:off x="2159000" y="4338780"/>
            <a:ext cx="910772" cy="20233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8DF5ABE7-A339-4167-8BE6-8BA1CBC17D9B}"/>
              </a:ext>
            </a:extLst>
          </p:cNvPr>
          <p:cNvSpPr/>
          <p:nvPr/>
        </p:nvSpPr>
        <p:spPr>
          <a:xfrm>
            <a:off x="2159000" y="4601894"/>
            <a:ext cx="910772" cy="202335"/>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289252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pic>
        <p:nvPicPr>
          <p:cNvPr id="5" name="图片 4">
            <a:extLst>
              <a:ext uri="{FF2B5EF4-FFF2-40B4-BE49-F238E27FC236}">
                <a16:creationId xmlns:a16="http://schemas.microsoft.com/office/drawing/2014/main" id="{65370D1E-451D-4A8C-A120-4C38B776E909}"/>
              </a:ext>
            </a:extLst>
          </p:cNvPr>
          <p:cNvPicPr>
            <a:picLocks noChangeAspect="1"/>
          </p:cNvPicPr>
          <p:nvPr/>
        </p:nvPicPr>
        <p:blipFill>
          <a:blip r:embed="rId2"/>
          <a:stretch>
            <a:fillRect/>
          </a:stretch>
        </p:blipFill>
        <p:spPr>
          <a:xfrm>
            <a:off x="2628900" y="3520678"/>
            <a:ext cx="4175836" cy="1451372"/>
          </a:xfrm>
          <a:prstGeom prst="rect">
            <a:avLst/>
          </a:prstGeom>
        </p:spPr>
      </p:pic>
      <p:sp>
        <p:nvSpPr>
          <p:cNvPr id="6" name="内容占位符 2">
            <a:extLst>
              <a:ext uri="{FF2B5EF4-FFF2-40B4-BE49-F238E27FC236}">
                <a16:creationId xmlns:a16="http://schemas.microsoft.com/office/drawing/2014/main" id="{7FA12C4A-60B3-402F-BE36-1D548062410A}"/>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pPr lvl="1" algn="just"/>
            <a:r>
              <a:rPr lang="zh-CN" altLang="en-US" dirty="0">
                <a:solidFill>
                  <a:srgbClr val="C00000"/>
                </a:solidFill>
              </a:rPr>
              <a:t>实体的数字化</a:t>
            </a:r>
            <a:r>
              <a:rPr lang="en-US" altLang="zh-CN" dirty="0">
                <a:solidFill>
                  <a:srgbClr val="C00000"/>
                </a:solidFill>
              </a:rPr>
              <a:t>(</a:t>
            </a:r>
            <a:r>
              <a:rPr lang="zh-CN" altLang="en-US" dirty="0">
                <a:solidFill>
                  <a:srgbClr val="C00000"/>
                </a:solidFill>
              </a:rPr>
              <a:t>贷款客户信息</a:t>
            </a:r>
            <a:r>
              <a:rPr lang="en-US" altLang="zh-CN" dirty="0">
                <a:solidFill>
                  <a:srgbClr val="C00000"/>
                </a:solidFill>
              </a:rPr>
              <a:t>)</a:t>
            </a:r>
          </a:p>
          <a:p>
            <a:pPr lvl="1" algn="just"/>
            <a:r>
              <a:rPr lang="en-US" altLang="zh-CN" sz="1350" dirty="0"/>
              <a:t>(4)</a:t>
            </a:r>
            <a:r>
              <a:rPr lang="zh-CN" altLang="zh-CN" sz="1350" dirty="0">
                <a:solidFill>
                  <a:srgbClr val="C00000"/>
                </a:solidFill>
              </a:rPr>
              <a:t>是否有工作</a:t>
            </a:r>
            <a:r>
              <a:rPr lang="zh-CN" altLang="zh-CN" sz="1350" dirty="0"/>
              <a:t>和</a:t>
            </a:r>
            <a:r>
              <a:rPr lang="zh-CN" altLang="zh-CN" sz="1350" dirty="0">
                <a:solidFill>
                  <a:srgbClr val="C00000"/>
                </a:solidFill>
              </a:rPr>
              <a:t>是否有房产</a:t>
            </a:r>
            <a:r>
              <a:rPr lang="zh-CN" altLang="zh-CN" sz="1350" dirty="0"/>
              <a:t>，都是类别型数据，处理方式和婚否是一样的</a:t>
            </a:r>
            <a:endParaRPr lang="en-US" altLang="zh-CN" sz="1350" dirty="0"/>
          </a:p>
          <a:p>
            <a:pPr lvl="1" algn="just"/>
            <a:r>
              <a:rPr lang="en-US" altLang="zh-CN" sz="1350" dirty="0"/>
              <a:t>(5)</a:t>
            </a:r>
            <a:r>
              <a:rPr lang="zh-CN" altLang="zh-CN" sz="1350" dirty="0">
                <a:solidFill>
                  <a:srgbClr val="C00000"/>
                </a:solidFill>
              </a:rPr>
              <a:t>工作收入和房产价值都是数值型数据</a:t>
            </a:r>
            <a:r>
              <a:rPr lang="zh-CN" altLang="zh-CN" sz="1350" dirty="0"/>
              <a:t>，我们在这里描述工作收入的处理，房产价值的处理是类似的</a:t>
            </a:r>
            <a:endParaRPr lang="en-US" altLang="zh-CN" sz="1350" dirty="0"/>
          </a:p>
          <a:p>
            <a:pPr lvl="2" algn="just"/>
            <a:r>
              <a:rPr lang="zh-CN" altLang="zh-CN" sz="1200" dirty="0"/>
              <a:t>我们对工作收入进行离散化处理，比如工资字段的范围在</a:t>
            </a:r>
            <a:r>
              <a:rPr lang="en-US" altLang="zh-CN" sz="1200" dirty="0"/>
              <a:t>0-8,000</a:t>
            </a:r>
            <a:r>
              <a:rPr lang="zh-CN" altLang="zh-CN" sz="1200" dirty="0"/>
              <a:t>之间，我们把</a:t>
            </a:r>
            <a:r>
              <a:rPr lang="en-US" altLang="zh-CN" sz="1200" dirty="0"/>
              <a:t>0</a:t>
            </a:r>
            <a:r>
              <a:rPr lang="zh-CN" altLang="zh-CN" sz="1200" dirty="0"/>
              <a:t>到</a:t>
            </a:r>
            <a:r>
              <a:rPr lang="en-US" altLang="zh-CN" sz="1200" dirty="0"/>
              <a:t>8,000</a:t>
            </a:r>
            <a:r>
              <a:rPr lang="zh-CN" altLang="zh-CN" sz="1200" dirty="0"/>
              <a:t>的工资，按照</a:t>
            </a:r>
            <a:r>
              <a:rPr lang="en-US" altLang="zh-CN" sz="1200" dirty="0"/>
              <a:t>1,000</a:t>
            </a:r>
            <a:r>
              <a:rPr lang="zh-CN" altLang="zh-CN" sz="1200" dirty="0"/>
              <a:t>元为一个档位，分为</a:t>
            </a:r>
            <a:r>
              <a:rPr lang="en-US" altLang="zh-CN" sz="1200" dirty="0"/>
              <a:t>8</a:t>
            </a:r>
            <a:r>
              <a:rPr lang="zh-CN" altLang="zh-CN" sz="1200" dirty="0"/>
              <a:t>档，用</a:t>
            </a:r>
            <a:r>
              <a:rPr lang="en-US" altLang="zh-CN" sz="1200" dirty="0"/>
              <a:t>0</a:t>
            </a:r>
            <a:r>
              <a:rPr lang="zh-CN" altLang="zh-CN" sz="1200" dirty="0"/>
              <a:t>、</a:t>
            </a:r>
            <a:r>
              <a:rPr lang="en-US" altLang="zh-CN" sz="1200" dirty="0"/>
              <a:t>1</a:t>
            </a:r>
            <a:r>
              <a:rPr lang="zh-CN" altLang="zh-CN" sz="1200" dirty="0"/>
              <a:t>、</a:t>
            </a:r>
            <a:r>
              <a:rPr lang="en-US" altLang="zh-CN" sz="1200" dirty="0"/>
              <a:t>2</a:t>
            </a:r>
            <a:r>
              <a:rPr lang="zh-CN" altLang="zh-CN" sz="1200" dirty="0"/>
              <a:t>、</a:t>
            </a:r>
            <a:r>
              <a:rPr lang="en-US" altLang="zh-CN" sz="1200" dirty="0"/>
              <a:t>3</a:t>
            </a:r>
            <a:r>
              <a:rPr lang="zh-CN" altLang="zh-CN" sz="1200" dirty="0"/>
              <a:t>、</a:t>
            </a:r>
            <a:r>
              <a:rPr lang="en-US" altLang="zh-CN" sz="1200" dirty="0"/>
              <a:t>4</a:t>
            </a:r>
            <a:r>
              <a:rPr lang="zh-CN" altLang="zh-CN" sz="1200" dirty="0"/>
              <a:t>、</a:t>
            </a:r>
            <a:r>
              <a:rPr lang="en-US" altLang="zh-CN" sz="1200" dirty="0"/>
              <a:t>5</a:t>
            </a:r>
            <a:r>
              <a:rPr lang="zh-CN" altLang="zh-CN" sz="1200" dirty="0"/>
              <a:t>、</a:t>
            </a:r>
            <a:r>
              <a:rPr lang="en-US" altLang="zh-CN" sz="1200" dirty="0"/>
              <a:t>6</a:t>
            </a:r>
            <a:r>
              <a:rPr lang="zh-CN" altLang="zh-CN" sz="1200" dirty="0"/>
              <a:t>、</a:t>
            </a:r>
            <a:r>
              <a:rPr lang="en-US" altLang="zh-CN" sz="1200" dirty="0"/>
              <a:t>7</a:t>
            </a:r>
            <a:r>
              <a:rPr lang="zh-CN" altLang="zh-CN" sz="1200" dirty="0"/>
              <a:t>这样的数值来表示</a:t>
            </a:r>
            <a:endParaRPr lang="en-US" altLang="zh-CN" sz="1200" dirty="0"/>
          </a:p>
          <a:p>
            <a:pPr lvl="2" algn="just"/>
            <a:r>
              <a:rPr lang="zh-CN" altLang="zh-CN" sz="1200" dirty="0"/>
              <a:t>银行不关心你的工资的具体数额，而是关心你的工资收入属于什么水平，对构建放贷评分模型有什么解释作用</a:t>
            </a:r>
            <a:endParaRPr lang="en-US" altLang="zh-CN" sz="1200" dirty="0"/>
          </a:p>
          <a:p>
            <a:pPr algn="just"/>
            <a:endParaRPr lang="zh-CN" altLang="zh-CN" sz="1350" dirty="0"/>
          </a:p>
        </p:txBody>
      </p:sp>
    </p:spTree>
    <p:extLst>
      <p:ext uri="{BB962C8B-B14F-4D97-AF65-F5344CB8AC3E}">
        <p14:creationId xmlns:p14="http://schemas.microsoft.com/office/powerpoint/2010/main" val="11703145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E6D46CF8-51D8-4A84-B1B8-BB0AB0AF0FA4}"/>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pPr lvl="1" algn="just"/>
            <a:r>
              <a:rPr lang="zh-CN" altLang="en-US" dirty="0">
                <a:solidFill>
                  <a:srgbClr val="C00000"/>
                </a:solidFill>
              </a:rPr>
              <a:t>实体的数字化</a:t>
            </a:r>
            <a:r>
              <a:rPr lang="en-US" altLang="zh-CN" dirty="0">
                <a:solidFill>
                  <a:srgbClr val="C00000"/>
                </a:solidFill>
              </a:rPr>
              <a:t>(</a:t>
            </a:r>
            <a:r>
              <a:rPr lang="zh-CN" altLang="en-US" dirty="0">
                <a:solidFill>
                  <a:srgbClr val="C00000"/>
                </a:solidFill>
              </a:rPr>
              <a:t>贷款客户信息</a:t>
            </a:r>
            <a:r>
              <a:rPr lang="en-US" altLang="zh-CN" dirty="0">
                <a:solidFill>
                  <a:srgbClr val="C00000"/>
                </a:solidFill>
              </a:rPr>
              <a:t>)</a:t>
            </a:r>
          </a:p>
          <a:p>
            <a:pPr lvl="1" algn="just"/>
            <a:r>
              <a:rPr lang="zh-CN" altLang="zh-CN" dirty="0"/>
              <a:t>我们也可以保留工作收入、和房产的原始数值不做改变，但是发现工作收入用的单位是元，而房产的单位是万元，</a:t>
            </a:r>
            <a:r>
              <a:rPr lang="zh-CN" altLang="zh-CN" dirty="0">
                <a:solidFill>
                  <a:srgbClr val="C00000"/>
                </a:solidFill>
              </a:rPr>
              <a:t>量纲不一样</a:t>
            </a:r>
            <a:endParaRPr lang="en-US" altLang="zh-CN" dirty="0">
              <a:solidFill>
                <a:srgbClr val="C00000"/>
              </a:solidFill>
            </a:endParaRPr>
          </a:p>
          <a:p>
            <a:pPr lvl="2" algn="just"/>
            <a:r>
              <a:rPr lang="zh-CN" altLang="zh-CN" dirty="0"/>
              <a:t>在某些机器学习算法的处理过程中，会引起一系列的问题</a:t>
            </a:r>
          </a:p>
          <a:p>
            <a:pPr lvl="1" algn="just"/>
            <a:r>
              <a:rPr lang="zh-CN" altLang="zh-CN" dirty="0"/>
              <a:t>这时候就需要对数值型数据进行</a:t>
            </a:r>
            <a:r>
              <a:rPr lang="zh-CN" altLang="zh-CN" dirty="0">
                <a:solidFill>
                  <a:srgbClr val="C00000"/>
                </a:solidFill>
              </a:rPr>
              <a:t>规范化处理</a:t>
            </a:r>
            <a:r>
              <a:rPr lang="zh-CN" altLang="zh-CN" dirty="0"/>
              <a:t>，把数值缩放到</a:t>
            </a:r>
            <a:r>
              <a:rPr lang="en-US" altLang="zh-CN" dirty="0"/>
              <a:t>[0,1]</a:t>
            </a:r>
            <a:r>
              <a:rPr lang="zh-CN" altLang="zh-CN" dirty="0"/>
              <a:t>的范围内，也就是把工作收入和房产收入，</a:t>
            </a:r>
            <a:r>
              <a:rPr lang="zh-CN" altLang="zh-CN" dirty="0">
                <a:solidFill>
                  <a:srgbClr val="C00000"/>
                </a:solidFill>
              </a:rPr>
              <a:t>都缩放到</a:t>
            </a:r>
            <a:r>
              <a:rPr lang="en-US" altLang="zh-CN" dirty="0">
                <a:solidFill>
                  <a:srgbClr val="C00000"/>
                </a:solidFill>
              </a:rPr>
              <a:t>[0,1]</a:t>
            </a:r>
            <a:r>
              <a:rPr lang="zh-CN" altLang="zh-CN" dirty="0">
                <a:solidFill>
                  <a:srgbClr val="C00000"/>
                </a:solidFill>
              </a:rPr>
              <a:t>之间</a:t>
            </a:r>
            <a:endParaRPr lang="en-US" altLang="zh-CN" dirty="0"/>
          </a:p>
          <a:p>
            <a:pPr lvl="2" algn="just"/>
            <a:r>
              <a:rPr lang="zh-CN" altLang="zh-CN" dirty="0"/>
              <a:t>取得最低、最高工作收入，对工作收入进行变换即可</a:t>
            </a:r>
            <a:endParaRPr lang="en-US" altLang="zh-CN" dirty="0"/>
          </a:p>
          <a:p>
            <a:pPr lvl="2" algn="just"/>
            <a:r>
              <a:rPr lang="zh-CN" altLang="zh-CN" dirty="0"/>
              <a:t>房产价值也同样处理</a:t>
            </a:r>
            <a:endParaRPr lang="zh-CN" altLang="zh-CN" sz="750" dirty="0"/>
          </a:p>
        </p:txBody>
      </p:sp>
    </p:spTree>
    <p:extLst>
      <p:ext uri="{BB962C8B-B14F-4D97-AF65-F5344CB8AC3E}">
        <p14:creationId xmlns:p14="http://schemas.microsoft.com/office/powerpoint/2010/main" val="37298885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0D110187-473C-414B-A48F-60D067B2195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pPr lvl="1" algn="just"/>
            <a:r>
              <a:rPr lang="zh-CN" altLang="en-US" dirty="0">
                <a:solidFill>
                  <a:srgbClr val="C00000"/>
                </a:solidFill>
              </a:rPr>
              <a:t>实体的数字化</a:t>
            </a:r>
            <a:r>
              <a:rPr lang="en-US" altLang="zh-CN" dirty="0">
                <a:solidFill>
                  <a:srgbClr val="C00000"/>
                </a:solidFill>
              </a:rPr>
              <a:t>(</a:t>
            </a:r>
            <a:r>
              <a:rPr lang="zh-CN" altLang="en-US" dirty="0">
                <a:solidFill>
                  <a:srgbClr val="C00000"/>
                </a:solidFill>
              </a:rPr>
              <a:t>贷款客户信息</a:t>
            </a:r>
            <a:r>
              <a:rPr lang="en-US" altLang="zh-CN" dirty="0">
                <a:solidFill>
                  <a:srgbClr val="C00000"/>
                </a:solidFill>
              </a:rPr>
              <a:t>)</a:t>
            </a:r>
          </a:p>
          <a:p>
            <a:pPr lvl="1" algn="just"/>
            <a:r>
              <a:rPr lang="zh-CN" altLang="zh-CN" dirty="0"/>
              <a:t>上述客户的属性数据，经过数字化后，形成一个样本，</a:t>
            </a:r>
            <a:r>
              <a:rPr lang="zh-CN" altLang="zh-CN" dirty="0">
                <a:solidFill>
                  <a:srgbClr val="C00000"/>
                </a:solidFill>
              </a:rPr>
              <a:t>包含</a:t>
            </a:r>
            <a:r>
              <a:rPr lang="en-US" altLang="zh-CN" dirty="0">
                <a:solidFill>
                  <a:srgbClr val="C00000"/>
                </a:solidFill>
              </a:rPr>
              <a:t>X</a:t>
            </a:r>
            <a:r>
              <a:rPr lang="zh-CN" altLang="zh-CN" dirty="0">
                <a:solidFill>
                  <a:srgbClr val="C00000"/>
                </a:solidFill>
              </a:rPr>
              <a:t>部分</a:t>
            </a:r>
            <a:r>
              <a:rPr lang="en-US" altLang="zh-CN" dirty="0">
                <a:solidFill>
                  <a:srgbClr val="C00000"/>
                </a:solidFill>
              </a:rPr>
              <a:t>(</a:t>
            </a:r>
            <a:r>
              <a:rPr lang="zh-CN" altLang="zh-CN" dirty="0">
                <a:solidFill>
                  <a:srgbClr val="C00000"/>
                </a:solidFill>
              </a:rPr>
              <a:t>自变量</a:t>
            </a:r>
            <a:r>
              <a:rPr lang="en-US" altLang="zh-CN" dirty="0">
                <a:solidFill>
                  <a:srgbClr val="C00000"/>
                </a:solidFill>
              </a:rPr>
              <a:t>)</a:t>
            </a:r>
            <a:r>
              <a:rPr lang="zh-CN" altLang="zh-CN" dirty="0">
                <a:solidFill>
                  <a:srgbClr val="C00000"/>
                </a:solidFill>
              </a:rPr>
              <a:t>和</a:t>
            </a:r>
            <a:r>
              <a:rPr lang="en-US" altLang="zh-CN" dirty="0">
                <a:solidFill>
                  <a:srgbClr val="C00000"/>
                </a:solidFill>
              </a:rPr>
              <a:t>Y</a:t>
            </a:r>
            <a:r>
              <a:rPr lang="zh-CN" altLang="zh-CN" dirty="0">
                <a:solidFill>
                  <a:srgbClr val="C00000"/>
                </a:solidFill>
              </a:rPr>
              <a:t>部分</a:t>
            </a:r>
            <a:r>
              <a:rPr lang="en-US" altLang="zh-CN" dirty="0">
                <a:solidFill>
                  <a:srgbClr val="C00000"/>
                </a:solidFill>
              </a:rPr>
              <a:t>(</a:t>
            </a:r>
            <a:r>
              <a:rPr lang="zh-CN" altLang="zh-CN" dirty="0">
                <a:solidFill>
                  <a:srgbClr val="C00000"/>
                </a:solidFill>
              </a:rPr>
              <a:t>标注、或者输出</a:t>
            </a:r>
            <a:r>
              <a:rPr lang="en-US" altLang="zh-CN" dirty="0">
                <a:solidFill>
                  <a:srgbClr val="C00000"/>
                </a:solidFill>
              </a:rPr>
              <a:t>)</a:t>
            </a:r>
            <a:endParaRPr lang="en-US" altLang="zh-CN" dirty="0"/>
          </a:p>
          <a:p>
            <a:pPr lvl="2" algn="just"/>
            <a:r>
              <a:rPr lang="zh-CN" altLang="zh-CN" dirty="0"/>
              <a:t>上述实例中的</a:t>
            </a:r>
            <a:r>
              <a:rPr lang="en-US" altLang="zh-CN" dirty="0"/>
              <a:t>Y</a:t>
            </a:r>
            <a:r>
              <a:rPr lang="zh-CN" altLang="zh-CN" dirty="0"/>
              <a:t>就是决定是否给予贷款的字段，其它属性则一起构成</a:t>
            </a:r>
            <a:r>
              <a:rPr lang="en-US" altLang="zh-CN" dirty="0"/>
              <a:t>X</a:t>
            </a:r>
          </a:p>
          <a:p>
            <a:pPr lvl="2" algn="just"/>
            <a:r>
              <a:rPr lang="zh-CN" altLang="zh-CN" dirty="0"/>
              <a:t>该客户是个中年人，虽然暂时没有工作，但是他有房产，是已婚的，学历也挺高，银行决定给予其贷款</a:t>
            </a:r>
            <a:endParaRPr lang="zh-CN" altLang="zh-CN" sz="750" dirty="0"/>
          </a:p>
        </p:txBody>
      </p:sp>
      <p:pic>
        <p:nvPicPr>
          <p:cNvPr id="5" name="图片 4">
            <a:extLst>
              <a:ext uri="{FF2B5EF4-FFF2-40B4-BE49-F238E27FC236}">
                <a16:creationId xmlns:a16="http://schemas.microsoft.com/office/drawing/2014/main" id="{E1256AAD-1621-4D35-8A12-CE3D7B631D4D}"/>
              </a:ext>
            </a:extLst>
          </p:cNvPr>
          <p:cNvPicPr>
            <a:picLocks noChangeAspect="1"/>
          </p:cNvPicPr>
          <p:nvPr/>
        </p:nvPicPr>
        <p:blipFill>
          <a:blip r:embed="rId2"/>
          <a:stretch>
            <a:fillRect/>
          </a:stretch>
        </p:blipFill>
        <p:spPr>
          <a:xfrm>
            <a:off x="2628900" y="3520678"/>
            <a:ext cx="4175836" cy="1451372"/>
          </a:xfrm>
          <a:prstGeom prst="rect">
            <a:avLst/>
          </a:prstGeom>
        </p:spPr>
      </p:pic>
      <p:sp>
        <p:nvSpPr>
          <p:cNvPr id="6" name="矩形: 圆角 5">
            <a:extLst>
              <a:ext uri="{FF2B5EF4-FFF2-40B4-BE49-F238E27FC236}">
                <a16:creationId xmlns:a16="http://schemas.microsoft.com/office/drawing/2014/main" id="{5EFF9129-D4B5-40D8-9C34-71C166D7C969}"/>
              </a:ext>
            </a:extLst>
          </p:cNvPr>
          <p:cNvSpPr/>
          <p:nvPr/>
        </p:nvSpPr>
        <p:spPr>
          <a:xfrm>
            <a:off x="3051629" y="4743450"/>
            <a:ext cx="3011714" cy="289379"/>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00EDEC10-A417-45D7-A1C5-3B5F57D4578C}"/>
              </a:ext>
            </a:extLst>
          </p:cNvPr>
          <p:cNvSpPr/>
          <p:nvPr/>
        </p:nvSpPr>
        <p:spPr>
          <a:xfrm>
            <a:off x="6212114" y="4743450"/>
            <a:ext cx="707572" cy="289379"/>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552452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0D110187-473C-414B-A48F-60D067B2195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pPr lvl="1" algn="just"/>
            <a:r>
              <a:rPr lang="zh-CN" altLang="zh-CN" dirty="0"/>
              <a:t>我们根据历史放贷情况，收集大量客户的类似信息</a:t>
            </a:r>
            <a:endParaRPr lang="en-US" altLang="zh-CN" dirty="0"/>
          </a:p>
          <a:p>
            <a:pPr lvl="2" algn="just"/>
            <a:r>
              <a:rPr lang="zh-CN" altLang="zh-CN" dirty="0"/>
              <a:t>形成</a:t>
            </a:r>
            <a:r>
              <a:rPr lang="zh-CN" altLang="zh-CN" dirty="0">
                <a:solidFill>
                  <a:srgbClr val="C00000"/>
                </a:solidFill>
              </a:rPr>
              <a:t>样本集</a:t>
            </a:r>
            <a:r>
              <a:rPr lang="zh-CN" altLang="zh-CN" dirty="0"/>
              <a:t>，就可以训练一个模型</a:t>
            </a:r>
            <a:endParaRPr lang="en-US" altLang="zh-CN" dirty="0"/>
          </a:p>
          <a:p>
            <a:pPr lvl="2" algn="just"/>
            <a:r>
              <a:rPr lang="zh-CN" altLang="zh-CN" dirty="0"/>
              <a:t>用这个模型对新来的客户进行评判，决定是否给予放贷的评定</a:t>
            </a:r>
            <a:endParaRPr lang="zh-CN" altLang="zh-CN" sz="750" dirty="0"/>
          </a:p>
        </p:txBody>
      </p:sp>
      <p:sp>
        <p:nvSpPr>
          <p:cNvPr id="5" name="矩形 4">
            <a:extLst>
              <a:ext uri="{FF2B5EF4-FFF2-40B4-BE49-F238E27FC236}">
                <a16:creationId xmlns:a16="http://schemas.microsoft.com/office/drawing/2014/main" id="{1392CDCC-F670-4529-9F0F-D2D0CEDF0E06}"/>
              </a:ext>
            </a:extLst>
          </p:cNvPr>
          <p:cNvSpPr/>
          <p:nvPr/>
        </p:nvSpPr>
        <p:spPr>
          <a:xfrm>
            <a:off x="4223657" y="4268562"/>
            <a:ext cx="1705429" cy="375103"/>
          </a:xfrm>
          <a:prstGeom prst="rect">
            <a:avLst/>
          </a:prstGeom>
          <a:solidFill>
            <a:schemeClr val="accent3">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ysClr val="windowText" lastClr="000000"/>
                </a:solidFill>
              </a:rPr>
              <a:t>新样本</a:t>
            </a:r>
          </a:p>
        </p:txBody>
      </p:sp>
      <p:sp>
        <p:nvSpPr>
          <p:cNvPr id="6" name="矩形 5">
            <a:extLst>
              <a:ext uri="{FF2B5EF4-FFF2-40B4-BE49-F238E27FC236}">
                <a16:creationId xmlns:a16="http://schemas.microsoft.com/office/drawing/2014/main" id="{6A108B05-C87D-4C0B-BEBF-A440BE4D8FDF}"/>
              </a:ext>
            </a:extLst>
          </p:cNvPr>
          <p:cNvSpPr/>
          <p:nvPr/>
        </p:nvSpPr>
        <p:spPr>
          <a:xfrm>
            <a:off x="1810658" y="2591707"/>
            <a:ext cx="1705429" cy="1048657"/>
          </a:xfrm>
          <a:prstGeom prst="rect">
            <a:avLst/>
          </a:prstGeom>
          <a:solidFill>
            <a:schemeClr val="accent3">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ysClr val="windowText" lastClr="000000"/>
                </a:solidFill>
              </a:rPr>
              <a:t>训练样本</a:t>
            </a:r>
          </a:p>
        </p:txBody>
      </p:sp>
      <p:sp>
        <p:nvSpPr>
          <p:cNvPr id="7" name="缺角矩形 6">
            <a:extLst>
              <a:ext uri="{FF2B5EF4-FFF2-40B4-BE49-F238E27FC236}">
                <a16:creationId xmlns:a16="http://schemas.microsoft.com/office/drawing/2014/main" id="{5523F84E-C14D-4C84-94EC-8F3644F130CF}"/>
              </a:ext>
            </a:extLst>
          </p:cNvPr>
          <p:cNvSpPr/>
          <p:nvPr/>
        </p:nvSpPr>
        <p:spPr>
          <a:xfrm>
            <a:off x="4419601" y="2571750"/>
            <a:ext cx="1411514" cy="1088571"/>
          </a:xfrm>
          <a:prstGeom prst="plaque">
            <a:avLst/>
          </a:prstGeom>
          <a:solidFill>
            <a:schemeClr val="accent3">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ysClr val="windowText" lastClr="000000"/>
                </a:solidFill>
              </a:rPr>
              <a:t>机器学习模型</a:t>
            </a:r>
          </a:p>
        </p:txBody>
      </p:sp>
      <p:sp>
        <p:nvSpPr>
          <p:cNvPr id="9" name="箭头: 右 8">
            <a:extLst>
              <a:ext uri="{FF2B5EF4-FFF2-40B4-BE49-F238E27FC236}">
                <a16:creationId xmlns:a16="http://schemas.microsoft.com/office/drawing/2014/main" id="{929F3832-0904-48DD-93A1-E7678AD5BACF}"/>
              </a:ext>
            </a:extLst>
          </p:cNvPr>
          <p:cNvSpPr/>
          <p:nvPr/>
        </p:nvSpPr>
        <p:spPr>
          <a:xfrm>
            <a:off x="3741058" y="3005364"/>
            <a:ext cx="453572" cy="22134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箭头: 上弧形 2">
            <a:extLst>
              <a:ext uri="{FF2B5EF4-FFF2-40B4-BE49-F238E27FC236}">
                <a16:creationId xmlns:a16="http://schemas.microsoft.com/office/drawing/2014/main" id="{588884E3-8D92-422D-88C8-A65E594833D4}"/>
              </a:ext>
            </a:extLst>
          </p:cNvPr>
          <p:cNvSpPr/>
          <p:nvPr/>
        </p:nvSpPr>
        <p:spPr>
          <a:xfrm>
            <a:off x="4865914" y="3657600"/>
            <a:ext cx="1886857" cy="591457"/>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矩形 9">
            <a:extLst>
              <a:ext uri="{FF2B5EF4-FFF2-40B4-BE49-F238E27FC236}">
                <a16:creationId xmlns:a16="http://schemas.microsoft.com/office/drawing/2014/main" id="{60BE66CE-9F1C-4D3F-8771-E97C106E8F29}"/>
              </a:ext>
            </a:extLst>
          </p:cNvPr>
          <p:cNvSpPr/>
          <p:nvPr/>
        </p:nvSpPr>
        <p:spPr>
          <a:xfrm>
            <a:off x="6102060" y="4308929"/>
            <a:ext cx="2723823" cy="369332"/>
          </a:xfrm>
          <a:prstGeom prst="rect">
            <a:avLst/>
          </a:prstGeom>
        </p:spPr>
        <p:txBody>
          <a:bodyPr wrap="none">
            <a:spAutoFit/>
          </a:bodyPr>
          <a:lstStyle/>
          <a:p>
            <a:r>
              <a:rPr lang="zh-CN" altLang="zh-CN" dirty="0"/>
              <a:t>决定是否给予放贷的评定</a:t>
            </a:r>
            <a:endParaRPr lang="zh-CN" altLang="en-US" dirty="0"/>
          </a:p>
        </p:txBody>
      </p:sp>
    </p:spTree>
    <p:extLst>
      <p:ext uri="{BB962C8B-B14F-4D97-AF65-F5344CB8AC3E}">
        <p14:creationId xmlns:p14="http://schemas.microsoft.com/office/powerpoint/2010/main" val="26146233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CA0FF-46DB-1644-8BCE-C7A91BD90A1D}"/>
              </a:ext>
            </a:extLst>
          </p:cNvPr>
          <p:cNvSpPr>
            <a:spLocks noGrp="1"/>
          </p:cNvSpPr>
          <p:nvPr>
            <p:ph type="title"/>
          </p:nvPr>
        </p:nvSpPr>
        <p:spPr/>
        <p:txBody>
          <a:bodyPr/>
          <a:lstStyle/>
          <a:p>
            <a:r>
              <a:rPr lang="zh-CN" altLang="en-US" dirty="0"/>
              <a:t>机器学习准备</a:t>
            </a:r>
          </a:p>
        </p:txBody>
      </p:sp>
      <p:pic>
        <p:nvPicPr>
          <p:cNvPr id="5" name="Picture 4" descr="https://gimg2.baidu.com/image_search/src=http%3A%2F%2Fpic.51yuansu.com%2Fpic3%2Fcover%2F03%2F46%2F97%2F5bab68eb6b4a1_610.jpg&amp;refer=http%3A%2F%2Fpic.51yuansu.com&amp;app=2002&amp;size=f9999,10000&amp;q=a80&amp;n=0&amp;g=0n&amp;fmt=jpeg?sec=1636806551&amp;t=fce412286299fb8c7d98cdbcbd681ecd"/>
          <p:cNvPicPr>
            <a:picLocks noChangeAspect="1" noChangeArrowheads="1"/>
          </p:cNvPicPr>
          <p:nvPr/>
        </p:nvPicPr>
        <p:blipFill>
          <a:blip r:embed="rId2">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2459182" y="819150"/>
            <a:ext cx="3926897" cy="4004147"/>
          </a:xfrm>
          <a:prstGeom prst="rect">
            <a:avLst/>
          </a:prstGeom>
          <a:noFill/>
          <a:extLst>
            <a:ext uri="{909E8E84-426E-40DD-AFC4-6F175D3DCCD1}">
              <a14:hiddenFill xmlns:a14="http://schemas.microsoft.com/office/drawing/2010/main">
                <a:solidFill>
                  <a:srgbClr val="FFFFFF"/>
                </a:solidFill>
              </a14:hiddenFill>
            </a:ext>
          </a:extLst>
        </p:spPr>
      </p:pic>
      <p:sp>
        <p:nvSpPr>
          <p:cNvPr id="6" name="内容占位符 2">
            <a:extLst>
              <a:ext uri="{FF2B5EF4-FFF2-40B4-BE49-F238E27FC236}">
                <a16:creationId xmlns:a16="http://schemas.microsoft.com/office/drawing/2014/main" id="{82DE9EF7-9057-4572-A7DF-2E2F069C72C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zh-CN" dirty="0"/>
          </a:p>
        </p:txBody>
      </p:sp>
    </p:spTree>
    <p:extLst>
      <p:ext uri="{BB962C8B-B14F-4D97-AF65-F5344CB8AC3E}">
        <p14:creationId xmlns:p14="http://schemas.microsoft.com/office/powerpoint/2010/main" val="7718874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0A9CA338-2427-4421-9E98-F5D2479E25F3}"/>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r>
              <a:rPr lang="zh-CN" altLang="en-US" dirty="0">
                <a:solidFill>
                  <a:srgbClr val="C00000"/>
                </a:solidFill>
              </a:rPr>
              <a:t>文本的数字化</a:t>
            </a:r>
            <a:endParaRPr lang="en-US" altLang="zh-CN" dirty="0">
              <a:solidFill>
                <a:srgbClr val="C00000"/>
              </a:solidFill>
            </a:endParaRPr>
          </a:p>
          <a:p>
            <a:pPr lvl="1"/>
            <a:r>
              <a:rPr lang="zh-CN" altLang="zh-CN" dirty="0"/>
              <a:t>为了说明文本的表示模型，我们选择了</a:t>
            </a:r>
            <a:r>
              <a:rPr lang="en-US" altLang="zh-CN" dirty="0"/>
              <a:t>3</a:t>
            </a:r>
            <a:r>
              <a:rPr lang="zh-CN" altLang="zh-CN" dirty="0"/>
              <a:t>个很短的文档</a:t>
            </a:r>
            <a:endParaRPr lang="en-US" altLang="zh-CN" dirty="0"/>
          </a:p>
          <a:p>
            <a:pPr lvl="1"/>
            <a:r>
              <a:rPr lang="en-US" altLang="zh-CN" dirty="0"/>
              <a:t>Doc1: I am a boy a boy.</a:t>
            </a:r>
            <a:endParaRPr lang="zh-CN" altLang="zh-CN" dirty="0"/>
          </a:p>
          <a:p>
            <a:pPr lvl="1"/>
            <a:r>
              <a:rPr lang="en-US" altLang="zh-CN" dirty="0"/>
              <a:t>Doc2: You are a girl a girl.</a:t>
            </a:r>
            <a:endParaRPr lang="zh-CN" altLang="zh-CN" dirty="0"/>
          </a:p>
          <a:p>
            <a:pPr lvl="1"/>
            <a:r>
              <a:rPr lang="en-US" altLang="zh-CN" dirty="0"/>
              <a:t>Doc3: We are different, different, different.</a:t>
            </a:r>
            <a:endParaRPr lang="zh-CN" altLang="zh-CN" dirty="0"/>
          </a:p>
          <a:p>
            <a:endParaRPr lang="zh-CN" altLang="zh-CN" sz="1350" dirty="0"/>
          </a:p>
        </p:txBody>
      </p:sp>
    </p:spTree>
    <p:extLst>
      <p:ext uri="{BB962C8B-B14F-4D97-AF65-F5344CB8AC3E}">
        <p14:creationId xmlns:p14="http://schemas.microsoft.com/office/powerpoint/2010/main" val="24327160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pic>
        <p:nvPicPr>
          <p:cNvPr id="5" name="图片 4">
            <a:extLst>
              <a:ext uri="{FF2B5EF4-FFF2-40B4-BE49-F238E27FC236}">
                <a16:creationId xmlns:a16="http://schemas.microsoft.com/office/drawing/2014/main" id="{B5FF334A-86D0-4FD2-81AD-20FA9E657A23}"/>
              </a:ext>
            </a:extLst>
          </p:cNvPr>
          <p:cNvPicPr>
            <a:picLocks noChangeAspect="1"/>
          </p:cNvPicPr>
          <p:nvPr/>
        </p:nvPicPr>
        <p:blipFill>
          <a:blip r:embed="rId2"/>
          <a:stretch>
            <a:fillRect/>
          </a:stretch>
        </p:blipFill>
        <p:spPr>
          <a:xfrm>
            <a:off x="1828800" y="3483822"/>
            <a:ext cx="5486400" cy="1162961"/>
          </a:xfrm>
          <a:prstGeom prst="rect">
            <a:avLst/>
          </a:prstGeom>
        </p:spPr>
      </p:pic>
      <p:sp>
        <p:nvSpPr>
          <p:cNvPr id="6" name="内容占位符 2">
            <a:extLst>
              <a:ext uri="{FF2B5EF4-FFF2-40B4-BE49-F238E27FC236}">
                <a16:creationId xmlns:a16="http://schemas.microsoft.com/office/drawing/2014/main" id="{EDE25149-EA19-4120-8894-8AD98E972253}"/>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r>
              <a:rPr lang="zh-CN" altLang="en-US" dirty="0">
                <a:solidFill>
                  <a:srgbClr val="C00000"/>
                </a:solidFill>
              </a:rPr>
              <a:t>文本的数字化</a:t>
            </a:r>
            <a:endParaRPr lang="en-US" altLang="zh-CN" dirty="0">
              <a:solidFill>
                <a:srgbClr val="C00000"/>
              </a:solidFill>
            </a:endParaRPr>
          </a:p>
          <a:p>
            <a:pPr lvl="1"/>
            <a:r>
              <a:rPr lang="zh-CN" altLang="zh-CN" sz="1500" dirty="0"/>
              <a:t>首先，我们从这些文档中，提取词项</a:t>
            </a:r>
            <a:r>
              <a:rPr lang="en-US" altLang="zh-CN" sz="1500" dirty="0"/>
              <a:t>(</a:t>
            </a:r>
            <a:r>
              <a:rPr lang="zh-CN" altLang="zh-CN" sz="1500" dirty="0"/>
              <a:t>单词</a:t>
            </a:r>
            <a:r>
              <a:rPr lang="en-US" altLang="zh-CN" sz="1500" dirty="0"/>
              <a:t>)</a:t>
            </a:r>
            <a:r>
              <a:rPr lang="zh-CN" altLang="zh-CN" sz="1500" dirty="0"/>
              <a:t>建立一个</a:t>
            </a:r>
            <a:r>
              <a:rPr lang="zh-CN" altLang="zh-CN" sz="1500" dirty="0">
                <a:solidFill>
                  <a:srgbClr val="C00000"/>
                </a:solidFill>
              </a:rPr>
              <a:t>字典</a:t>
            </a:r>
            <a:r>
              <a:rPr lang="zh-CN" altLang="zh-CN" sz="1500" dirty="0"/>
              <a:t>，就是</a:t>
            </a:r>
            <a:r>
              <a:rPr lang="zh-CN" altLang="en-US" sz="1500" dirty="0"/>
              <a:t>表</a:t>
            </a:r>
            <a:r>
              <a:rPr lang="zh-CN" altLang="zh-CN" sz="1500" dirty="0"/>
              <a:t>中的第一行</a:t>
            </a:r>
            <a:endParaRPr lang="en-US" altLang="zh-CN" sz="1500" dirty="0"/>
          </a:p>
          <a:p>
            <a:pPr lvl="2"/>
            <a:r>
              <a:rPr lang="zh-CN" altLang="zh-CN" sz="1300" dirty="0"/>
              <a:t>在字典里，每个词项</a:t>
            </a:r>
            <a:r>
              <a:rPr lang="en-US" altLang="zh-CN" sz="1300" dirty="0"/>
              <a:t>(</a:t>
            </a:r>
            <a:r>
              <a:rPr lang="zh-CN" altLang="zh-CN" sz="1300" dirty="0"/>
              <a:t>单词</a:t>
            </a:r>
            <a:r>
              <a:rPr lang="en-US" altLang="zh-CN" sz="1300" dirty="0"/>
              <a:t>)</a:t>
            </a:r>
            <a:r>
              <a:rPr lang="zh-CN" altLang="zh-CN" sz="1300" dirty="0"/>
              <a:t>对应一个序号，比如</a:t>
            </a:r>
            <a:r>
              <a:rPr lang="en-US" altLang="zh-CN" sz="1300" dirty="0"/>
              <a:t>I</a:t>
            </a:r>
            <a:r>
              <a:rPr lang="zh-CN" altLang="zh-CN" sz="1300" dirty="0"/>
              <a:t>对应序号</a:t>
            </a:r>
            <a:r>
              <a:rPr lang="en-US" altLang="zh-CN" sz="1300" dirty="0"/>
              <a:t>0(</a:t>
            </a:r>
            <a:r>
              <a:rPr lang="zh-CN" altLang="zh-CN" sz="1300" dirty="0"/>
              <a:t>序号从</a:t>
            </a:r>
            <a:r>
              <a:rPr lang="en-US" altLang="zh-CN" sz="1300" dirty="0"/>
              <a:t>0</a:t>
            </a:r>
            <a:r>
              <a:rPr lang="zh-CN" altLang="zh-CN" sz="1300" dirty="0"/>
              <a:t>开始</a:t>
            </a:r>
            <a:r>
              <a:rPr lang="en-US" altLang="zh-CN" sz="1300" dirty="0"/>
              <a:t>)</a:t>
            </a:r>
            <a:endParaRPr lang="zh-CN" altLang="zh-CN" sz="1300" dirty="0"/>
          </a:p>
          <a:p>
            <a:pPr lvl="1"/>
            <a:r>
              <a:rPr lang="zh-CN" altLang="zh-CN" sz="1500" dirty="0"/>
              <a:t>然后，</a:t>
            </a:r>
            <a:r>
              <a:rPr lang="zh-CN" altLang="zh-CN" sz="1500" dirty="0">
                <a:solidFill>
                  <a:srgbClr val="C00000"/>
                </a:solidFill>
              </a:rPr>
              <a:t>针对每个文档进行编码</a:t>
            </a:r>
            <a:r>
              <a:rPr lang="zh-CN" altLang="zh-CN" sz="1500" dirty="0"/>
              <a:t>，把文档转换成一个向量</a:t>
            </a:r>
            <a:endParaRPr lang="en-US" altLang="zh-CN" sz="1500" dirty="0"/>
          </a:p>
          <a:p>
            <a:pPr lvl="2"/>
            <a:r>
              <a:rPr lang="zh-CN" altLang="zh-CN" sz="1400" dirty="0"/>
              <a:t>编码的规则是，如果这个文档中有某个词项，那么向量的相应分量为</a:t>
            </a:r>
            <a:r>
              <a:rPr lang="en-US" altLang="zh-CN" sz="1400" dirty="0"/>
              <a:t>1</a:t>
            </a:r>
            <a:r>
              <a:rPr lang="zh-CN" altLang="zh-CN" sz="1400" dirty="0"/>
              <a:t>，否则为</a:t>
            </a:r>
            <a:r>
              <a:rPr lang="en-US" altLang="zh-CN" sz="1400" dirty="0"/>
              <a:t>0</a:t>
            </a:r>
            <a:endParaRPr lang="zh-CN" altLang="zh-CN" sz="900" dirty="0"/>
          </a:p>
        </p:txBody>
      </p:sp>
    </p:spTree>
    <p:extLst>
      <p:ext uri="{BB962C8B-B14F-4D97-AF65-F5344CB8AC3E}">
        <p14:creationId xmlns:p14="http://schemas.microsoft.com/office/powerpoint/2010/main" val="36051887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9E73510F-8501-473D-AE1E-95B4E951343C}"/>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r>
              <a:rPr lang="zh-CN" altLang="en-US" dirty="0">
                <a:solidFill>
                  <a:srgbClr val="C00000"/>
                </a:solidFill>
              </a:rPr>
              <a:t>文本的数字化</a:t>
            </a:r>
            <a:endParaRPr lang="en-US" altLang="zh-CN" dirty="0">
              <a:solidFill>
                <a:srgbClr val="C00000"/>
              </a:solidFill>
            </a:endParaRPr>
          </a:p>
          <a:p>
            <a:pPr lvl="1" algn="just"/>
            <a:r>
              <a:rPr lang="zh-CN" altLang="zh-CN" dirty="0"/>
              <a:t>文档的每个词项，都表示</a:t>
            </a:r>
            <a:r>
              <a:rPr lang="zh-CN" altLang="zh-CN" dirty="0">
                <a:solidFill>
                  <a:srgbClr val="C00000"/>
                </a:solidFill>
              </a:rPr>
              <a:t>为</a:t>
            </a:r>
            <a:r>
              <a:rPr lang="en-US" altLang="zh-CN" dirty="0">
                <a:solidFill>
                  <a:srgbClr val="C00000"/>
                </a:solidFill>
              </a:rPr>
              <a:t>0/1</a:t>
            </a:r>
            <a:r>
              <a:rPr lang="zh-CN" altLang="zh-CN" dirty="0">
                <a:solidFill>
                  <a:srgbClr val="C00000"/>
                </a:solidFill>
              </a:rPr>
              <a:t>的分量</a:t>
            </a:r>
            <a:r>
              <a:rPr lang="zh-CN" altLang="zh-CN" dirty="0"/>
              <a:t>，丢失了一些关键信息</a:t>
            </a:r>
            <a:endParaRPr lang="en-US" altLang="zh-CN" dirty="0"/>
          </a:p>
          <a:p>
            <a:pPr lvl="2" algn="just"/>
            <a:r>
              <a:rPr lang="zh-CN" altLang="zh-CN" dirty="0"/>
              <a:t>比如</a:t>
            </a:r>
            <a:r>
              <a:rPr lang="en-US" altLang="zh-CN" dirty="0"/>
              <a:t>“We are different, different, different”</a:t>
            </a:r>
            <a:r>
              <a:rPr lang="zh-CN" altLang="zh-CN" dirty="0"/>
              <a:t>这句话里面，</a:t>
            </a:r>
            <a:r>
              <a:rPr lang="en-US" altLang="zh-CN" dirty="0"/>
              <a:t>different</a:t>
            </a:r>
            <a:r>
              <a:rPr lang="zh-CN" altLang="zh-CN" dirty="0"/>
              <a:t>出现</a:t>
            </a:r>
            <a:r>
              <a:rPr lang="en-US" altLang="zh-CN" dirty="0"/>
              <a:t>3</a:t>
            </a:r>
            <a:r>
              <a:rPr lang="zh-CN" altLang="zh-CN" dirty="0"/>
              <a:t>次，显得很重要</a:t>
            </a:r>
            <a:endParaRPr lang="en-US" altLang="zh-CN" dirty="0"/>
          </a:p>
          <a:p>
            <a:pPr lvl="3" algn="just"/>
            <a:r>
              <a:rPr lang="zh-CN" altLang="zh-CN" dirty="0"/>
              <a:t>在上述</a:t>
            </a:r>
            <a:r>
              <a:rPr lang="en-US" altLang="zh-CN" dirty="0"/>
              <a:t>0/1</a:t>
            </a:r>
            <a:r>
              <a:rPr lang="zh-CN" altLang="zh-CN" dirty="0"/>
              <a:t>表示法里，无法表达出来</a:t>
            </a:r>
          </a:p>
          <a:p>
            <a:pPr lvl="2" algn="just"/>
            <a:r>
              <a:rPr lang="zh-CN" altLang="zh-CN" dirty="0"/>
              <a:t>对其进行改进的办法，是使用词项出现的</a:t>
            </a:r>
            <a:r>
              <a:rPr lang="zh-CN" altLang="zh-CN" dirty="0">
                <a:solidFill>
                  <a:srgbClr val="C00000"/>
                </a:solidFill>
              </a:rPr>
              <a:t>次数</a:t>
            </a:r>
            <a:r>
              <a:rPr lang="en-US" altLang="zh-CN" dirty="0">
                <a:solidFill>
                  <a:srgbClr val="C00000"/>
                </a:solidFill>
              </a:rPr>
              <a:t>(</a:t>
            </a:r>
            <a:r>
              <a:rPr lang="zh-CN" altLang="zh-CN" dirty="0">
                <a:solidFill>
                  <a:srgbClr val="C00000"/>
                </a:solidFill>
              </a:rPr>
              <a:t>计数、或频率</a:t>
            </a:r>
            <a:r>
              <a:rPr lang="en-US" altLang="zh-CN" dirty="0">
                <a:solidFill>
                  <a:srgbClr val="C00000"/>
                </a:solidFill>
              </a:rPr>
              <a:t>)</a:t>
            </a:r>
            <a:r>
              <a:rPr lang="zh-CN" altLang="zh-CN" dirty="0"/>
              <a:t>填充上述分量</a:t>
            </a:r>
            <a:endParaRPr lang="en-US" altLang="zh-CN" dirty="0"/>
          </a:p>
          <a:p>
            <a:pPr lvl="3" algn="just"/>
            <a:r>
              <a:rPr lang="zh-CN" altLang="zh-CN" dirty="0"/>
              <a:t>比如</a:t>
            </a:r>
            <a:r>
              <a:rPr lang="en-US" altLang="zh-CN" dirty="0"/>
              <a:t>doc3</a:t>
            </a:r>
            <a:r>
              <a:rPr lang="zh-CN" altLang="zh-CN" dirty="0"/>
              <a:t>对应的</a:t>
            </a:r>
            <a:r>
              <a:rPr lang="en-US" altLang="zh-CN" dirty="0"/>
              <a:t>different</a:t>
            </a:r>
            <a:r>
              <a:rPr lang="zh-CN" altLang="zh-CN" dirty="0"/>
              <a:t>词项的分量，应该为</a:t>
            </a:r>
            <a:r>
              <a:rPr lang="en-US" altLang="zh-CN" dirty="0"/>
              <a:t>3</a:t>
            </a:r>
          </a:p>
          <a:p>
            <a:pPr lvl="3" algn="just"/>
            <a:r>
              <a:rPr lang="zh-CN" altLang="zh-CN" dirty="0"/>
              <a:t>这种表示法，称为</a:t>
            </a:r>
            <a:r>
              <a:rPr lang="zh-CN" altLang="zh-CN" dirty="0">
                <a:solidFill>
                  <a:srgbClr val="C00000"/>
                </a:solidFill>
              </a:rPr>
              <a:t>计数法</a:t>
            </a:r>
            <a:r>
              <a:rPr lang="en-US" altLang="zh-CN" dirty="0">
                <a:solidFill>
                  <a:srgbClr val="C00000"/>
                </a:solidFill>
              </a:rPr>
              <a:t>(Counter)</a:t>
            </a:r>
            <a:endParaRPr lang="zh-CN" altLang="zh-CN" dirty="0">
              <a:solidFill>
                <a:srgbClr val="C00000"/>
              </a:solidFill>
            </a:endParaRPr>
          </a:p>
        </p:txBody>
      </p:sp>
      <p:pic>
        <p:nvPicPr>
          <p:cNvPr id="5" name="图片 4">
            <a:extLst>
              <a:ext uri="{FF2B5EF4-FFF2-40B4-BE49-F238E27FC236}">
                <a16:creationId xmlns:a16="http://schemas.microsoft.com/office/drawing/2014/main" id="{379A0D5A-E73E-400A-825C-F076473D10B3}"/>
              </a:ext>
            </a:extLst>
          </p:cNvPr>
          <p:cNvPicPr>
            <a:picLocks noChangeAspect="1"/>
          </p:cNvPicPr>
          <p:nvPr/>
        </p:nvPicPr>
        <p:blipFill>
          <a:blip r:embed="rId2"/>
          <a:stretch>
            <a:fillRect/>
          </a:stretch>
        </p:blipFill>
        <p:spPr>
          <a:xfrm>
            <a:off x="1767114" y="3665251"/>
            <a:ext cx="5486400" cy="1162961"/>
          </a:xfrm>
          <a:prstGeom prst="rect">
            <a:avLst/>
          </a:prstGeom>
        </p:spPr>
      </p:pic>
      <p:sp>
        <p:nvSpPr>
          <p:cNvPr id="6" name="椭圆 5">
            <a:extLst>
              <a:ext uri="{FF2B5EF4-FFF2-40B4-BE49-F238E27FC236}">
                <a16:creationId xmlns:a16="http://schemas.microsoft.com/office/drawing/2014/main" id="{10F9B04C-F2D6-4BA8-B99A-C49EF2952C29}"/>
              </a:ext>
            </a:extLst>
          </p:cNvPr>
          <p:cNvSpPr/>
          <p:nvPr/>
        </p:nvSpPr>
        <p:spPr>
          <a:xfrm>
            <a:off x="6353628" y="4383314"/>
            <a:ext cx="584200" cy="239486"/>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a:extLst>
              <a:ext uri="{FF2B5EF4-FFF2-40B4-BE49-F238E27FC236}">
                <a16:creationId xmlns:a16="http://schemas.microsoft.com/office/drawing/2014/main" id="{E0960ED5-1106-400B-BFD1-64C88E92217F}"/>
              </a:ext>
            </a:extLst>
          </p:cNvPr>
          <p:cNvCxnSpPr>
            <a:stCxn id="6" idx="6"/>
          </p:cNvCxnSpPr>
          <p:nvPr/>
        </p:nvCxnSpPr>
        <p:spPr>
          <a:xfrm flipV="1">
            <a:off x="6937828" y="4281714"/>
            <a:ext cx="830943" cy="2213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98798500-E227-41A3-875E-3B917F6C9407}"/>
              </a:ext>
            </a:extLst>
          </p:cNvPr>
          <p:cNvSpPr/>
          <p:nvPr/>
        </p:nvSpPr>
        <p:spPr>
          <a:xfrm>
            <a:off x="7709942" y="4097048"/>
            <a:ext cx="301686" cy="369332"/>
          </a:xfrm>
          <a:prstGeom prst="rect">
            <a:avLst/>
          </a:prstGeom>
        </p:spPr>
        <p:txBody>
          <a:bodyPr wrap="none">
            <a:spAutoFit/>
          </a:bodyPr>
          <a:lstStyle/>
          <a:p>
            <a:r>
              <a:rPr lang="en-US" altLang="zh-CN" dirty="0"/>
              <a:t>3</a:t>
            </a:r>
            <a:endParaRPr lang="zh-CN" altLang="en-US" dirty="0"/>
          </a:p>
        </p:txBody>
      </p:sp>
    </p:spTree>
    <p:extLst>
      <p:ext uri="{BB962C8B-B14F-4D97-AF65-F5344CB8AC3E}">
        <p14:creationId xmlns:p14="http://schemas.microsoft.com/office/powerpoint/2010/main" val="23054102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3779912" cy="4853940"/>
          </a:xfrm>
          <a:prstGeom prst="rect">
            <a:avLst/>
          </a:prstGeom>
          <a:solidFill>
            <a:srgbClr val="1A3F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3995935" y="157880"/>
            <a:ext cx="3787693" cy="707886"/>
          </a:xfrm>
          <a:prstGeom prst="rect">
            <a:avLst/>
          </a:prstGeom>
          <a:noFill/>
        </p:spPr>
        <p:txBody>
          <a:bodyPr wrap="square" rtlCol="0">
            <a:spAutoFit/>
          </a:bodyPr>
          <a:lstStyle/>
          <a:p>
            <a:r>
              <a:rPr lang="zh-CN" altLang="en-US" sz="4000" dirty="0">
                <a:latin typeface="微软雅黑" panose="020B0503020204020204" pitchFamily="34" charset="-122"/>
                <a:ea typeface="微软雅黑" panose="020B0503020204020204" pitchFamily="34" charset="-122"/>
              </a:rPr>
              <a:t>提纲</a:t>
            </a:r>
          </a:p>
        </p:txBody>
      </p:sp>
      <p:sp>
        <p:nvSpPr>
          <p:cNvPr id="3" name="TextBox 2"/>
          <p:cNvSpPr txBox="1"/>
          <p:nvPr/>
        </p:nvSpPr>
        <p:spPr>
          <a:xfrm>
            <a:off x="492101" y="3053758"/>
            <a:ext cx="2697829" cy="307777"/>
          </a:xfrm>
          <a:prstGeom prst="rect">
            <a:avLst/>
          </a:prstGeom>
          <a:noFill/>
        </p:spPr>
        <p:txBody>
          <a:bodyPr wrap="square" lIns="0" tIns="0" rIns="0" bIns="0" rtlCol="0">
            <a:spAutoFit/>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机器学习准备</a:t>
            </a:r>
          </a:p>
        </p:txBody>
      </p:sp>
      <p:grpSp>
        <p:nvGrpSpPr>
          <p:cNvPr id="33" name="组合 32"/>
          <p:cNvGrpSpPr/>
          <p:nvPr/>
        </p:nvGrpSpPr>
        <p:grpSpPr>
          <a:xfrm>
            <a:off x="817418" y="581891"/>
            <a:ext cx="2178627" cy="1891145"/>
            <a:chOff x="2262782" y="1446400"/>
            <a:chExt cx="1301106" cy="1301106"/>
          </a:xfrm>
        </p:grpSpPr>
        <p:sp>
          <p:nvSpPr>
            <p:cNvPr id="5" name="椭圆 4"/>
            <p:cNvSpPr/>
            <p:nvPr/>
          </p:nvSpPr>
          <p:spPr>
            <a:xfrm>
              <a:off x="2262782" y="1446400"/>
              <a:ext cx="1301106" cy="13011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20" name="KSO_Shape"/>
            <p:cNvSpPr>
              <a:spLocks/>
            </p:cNvSpPr>
            <p:nvPr/>
          </p:nvSpPr>
          <p:spPr bwMode="auto">
            <a:xfrm>
              <a:off x="2523120" y="1821416"/>
              <a:ext cx="836342" cy="574285"/>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rgbClr val="1A3F6C"/>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latin typeface="微软雅黑" panose="020B0503020204020204" pitchFamily="34" charset="-122"/>
                <a:ea typeface="微软雅黑" panose="020B0503020204020204" pitchFamily="34" charset="-122"/>
              </a:endParaRPr>
            </a:p>
          </p:txBody>
        </p:sp>
      </p:grpSp>
      <p:sp>
        <p:nvSpPr>
          <p:cNvPr id="15" name="TextBox 14"/>
          <p:cNvSpPr txBox="1"/>
          <p:nvPr/>
        </p:nvSpPr>
        <p:spPr>
          <a:xfrm>
            <a:off x="3995935" y="1035978"/>
            <a:ext cx="4328915" cy="1618520"/>
          </a:xfrm>
          <a:prstGeom prst="rect">
            <a:avLst/>
          </a:prstGeom>
          <a:noFill/>
        </p:spPr>
        <p:txBody>
          <a:bodyPr wrap="square" rtlCol="0">
            <a:spAutoFit/>
          </a:bodyPr>
          <a:lstStyle/>
          <a:p>
            <a:pPr marL="285750" indent="-285750">
              <a:lnSpc>
                <a:spcPct val="16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人工智能与机器学习</a:t>
            </a:r>
            <a:endParaRPr lang="en-US" altLang="zh-CN" sz="1600" dirty="0">
              <a:latin typeface="微软雅黑" panose="020B0503020204020204" pitchFamily="34" charset="-122"/>
              <a:ea typeface="微软雅黑" panose="020B0503020204020204" pitchFamily="34" charset="-122"/>
            </a:endParaRPr>
          </a:p>
          <a:p>
            <a:pPr marL="285750" indent="-285750">
              <a:lnSpc>
                <a:spcPct val="16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机器学习的流程</a:t>
            </a:r>
            <a:endParaRPr lang="en-US" altLang="zh-CN" sz="1600" dirty="0">
              <a:latin typeface="微软雅黑" panose="020B0503020204020204" pitchFamily="34" charset="-122"/>
              <a:ea typeface="微软雅黑" panose="020B0503020204020204" pitchFamily="34" charset="-122"/>
            </a:endParaRPr>
          </a:p>
          <a:p>
            <a:pPr marL="285750" indent="-285750">
              <a:lnSpc>
                <a:spcPct val="16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表示模型：为机器学习准备数据</a:t>
            </a:r>
            <a:endParaRPr lang="en-US" altLang="zh-CN" sz="1600" dirty="0">
              <a:latin typeface="微软雅黑" panose="020B0503020204020204" pitchFamily="34" charset="-122"/>
              <a:ea typeface="微软雅黑" panose="020B0503020204020204" pitchFamily="34" charset="-122"/>
            </a:endParaRPr>
          </a:p>
          <a:p>
            <a:pPr marL="285750" indent="-285750">
              <a:lnSpc>
                <a:spcPct val="160000"/>
              </a:lnSpc>
              <a:buFont typeface="Arial" panose="020B0604020202020204" pitchFamily="34" charset="0"/>
              <a:buChar char="•"/>
            </a:pPr>
            <a:r>
              <a:rPr lang="zh-CN" altLang="en-US" sz="1600" dirty="0">
                <a:latin typeface="微软雅黑" panose="020B0503020204020204" pitchFamily="34" charset="-122"/>
                <a:ea typeface="微软雅黑" panose="020B0503020204020204" pitchFamily="34" charset="-122"/>
              </a:rPr>
              <a:t>机器学习的分类</a:t>
            </a:r>
          </a:p>
        </p:txBody>
      </p:sp>
    </p:spTree>
    <p:extLst>
      <p:ext uri="{BB962C8B-B14F-4D97-AF65-F5344CB8AC3E}">
        <p14:creationId xmlns:p14="http://schemas.microsoft.com/office/powerpoint/2010/main" val="18194150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B1260ECF-BD46-4CD3-93CE-F7845FBD8848}"/>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zh-CN" altLang="zh-CN" dirty="0"/>
              <a:t>表示模型</a:t>
            </a:r>
            <a:r>
              <a:rPr lang="en-US" altLang="zh-CN" dirty="0"/>
              <a:t>——</a:t>
            </a:r>
            <a:r>
              <a:rPr lang="zh-CN" altLang="zh-CN" dirty="0"/>
              <a:t>为机器学习准备数据</a:t>
            </a:r>
            <a:endParaRPr lang="en-US" altLang="zh-CN" dirty="0"/>
          </a:p>
          <a:p>
            <a:pPr algn="just"/>
            <a:r>
              <a:rPr lang="zh-CN" altLang="en-US" dirty="0">
                <a:solidFill>
                  <a:srgbClr val="C00000"/>
                </a:solidFill>
              </a:rPr>
              <a:t>文本的数字化</a:t>
            </a:r>
            <a:endParaRPr lang="en-US" altLang="zh-CN" dirty="0">
              <a:solidFill>
                <a:srgbClr val="C00000"/>
              </a:solidFill>
            </a:endParaRPr>
          </a:p>
          <a:p>
            <a:pPr lvl="1" algn="just"/>
            <a:r>
              <a:rPr lang="zh-CN" altLang="zh-CN" dirty="0"/>
              <a:t>计数法仍然有一些固有的缺陷，更为合理的</a:t>
            </a:r>
            <a:r>
              <a:rPr lang="zh-CN" altLang="zh-CN" dirty="0">
                <a:solidFill>
                  <a:srgbClr val="C00000"/>
                </a:solidFill>
              </a:rPr>
              <a:t>表示法是</a:t>
            </a:r>
            <a:r>
              <a:rPr lang="en-US" altLang="zh-CN" dirty="0">
                <a:solidFill>
                  <a:srgbClr val="C00000"/>
                </a:solidFill>
              </a:rPr>
              <a:t>TF-IDF</a:t>
            </a:r>
            <a:r>
              <a:rPr lang="zh-CN" altLang="zh-CN" dirty="0">
                <a:solidFill>
                  <a:srgbClr val="C00000"/>
                </a:solidFill>
              </a:rPr>
              <a:t>表示法</a:t>
            </a:r>
            <a:endParaRPr lang="en-US" altLang="zh-CN" dirty="0">
              <a:solidFill>
                <a:srgbClr val="C00000"/>
              </a:solidFill>
            </a:endParaRPr>
          </a:p>
          <a:p>
            <a:pPr lvl="1" algn="just"/>
            <a:r>
              <a:rPr lang="en-US" altLang="zh-CN" dirty="0">
                <a:solidFill>
                  <a:srgbClr val="C00000"/>
                </a:solidFill>
              </a:rPr>
              <a:t>0/1</a:t>
            </a:r>
            <a:r>
              <a:rPr lang="zh-CN" altLang="zh-CN" dirty="0">
                <a:solidFill>
                  <a:srgbClr val="C00000"/>
                </a:solidFill>
              </a:rPr>
              <a:t>表示法、计数法、</a:t>
            </a:r>
            <a:r>
              <a:rPr lang="en-US" altLang="zh-CN" dirty="0">
                <a:solidFill>
                  <a:srgbClr val="C00000"/>
                </a:solidFill>
              </a:rPr>
              <a:t>TF_IDF</a:t>
            </a:r>
            <a:r>
              <a:rPr lang="zh-CN" altLang="zh-CN" dirty="0">
                <a:solidFill>
                  <a:srgbClr val="C00000"/>
                </a:solidFill>
              </a:rPr>
              <a:t>表示方法等</a:t>
            </a:r>
            <a:r>
              <a:rPr lang="zh-CN" altLang="zh-CN" dirty="0"/>
              <a:t>，无法区分</a:t>
            </a:r>
            <a:r>
              <a:rPr lang="en-US" altLang="zh-CN" dirty="0">
                <a:solidFill>
                  <a:srgbClr val="C00000"/>
                </a:solidFill>
              </a:rPr>
              <a:t>“</a:t>
            </a:r>
            <a:r>
              <a:rPr lang="zh-CN" altLang="zh-CN" dirty="0">
                <a:solidFill>
                  <a:srgbClr val="C00000"/>
                </a:solidFill>
              </a:rPr>
              <a:t>我爱你</a:t>
            </a:r>
            <a:r>
              <a:rPr lang="en-US" altLang="zh-CN" dirty="0">
                <a:solidFill>
                  <a:srgbClr val="C00000"/>
                </a:solidFill>
              </a:rPr>
              <a:t>”</a:t>
            </a:r>
            <a:r>
              <a:rPr lang="zh-CN" altLang="zh-CN" dirty="0">
                <a:solidFill>
                  <a:srgbClr val="C00000"/>
                </a:solidFill>
              </a:rPr>
              <a:t>和</a:t>
            </a:r>
            <a:r>
              <a:rPr lang="en-US" altLang="zh-CN" dirty="0">
                <a:solidFill>
                  <a:srgbClr val="C00000"/>
                </a:solidFill>
              </a:rPr>
              <a:t>“</a:t>
            </a:r>
            <a:r>
              <a:rPr lang="zh-CN" altLang="zh-CN" dirty="0">
                <a:solidFill>
                  <a:srgbClr val="C00000"/>
                </a:solidFill>
              </a:rPr>
              <a:t>你爱我</a:t>
            </a:r>
            <a:r>
              <a:rPr lang="en-US" altLang="zh-CN" dirty="0">
                <a:solidFill>
                  <a:srgbClr val="C00000"/>
                </a:solidFill>
              </a:rPr>
              <a:t>”</a:t>
            </a:r>
            <a:r>
              <a:rPr lang="zh-CN" altLang="zh-CN" dirty="0"/>
              <a:t>这样两个文档所表达的不同语意，因为它们都用了</a:t>
            </a:r>
            <a:r>
              <a:rPr lang="en-US" altLang="zh-CN" dirty="0"/>
              <a:t>“</a:t>
            </a:r>
            <a:r>
              <a:rPr lang="zh-CN" altLang="zh-CN" dirty="0"/>
              <a:t>我</a:t>
            </a:r>
            <a:r>
              <a:rPr lang="en-US" altLang="zh-CN" dirty="0"/>
              <a:t>”</a:t>
            </a:r>
            <a:r>
              <a:rPr lang="zh-CN" altLang="zh-CN" dirty="0"/>
              <a:t>、</a:t>
            </a:r>
            <a:r>
              <a:rPr lang="en-US" altLang="zh-CN" dirty="0"/>
              <a:t>“</a:t>
            </a:r>
            <a:r>
              <a:rPr lang="zh-CN" altLang="zh-CN" dirty="0"/>
              <a:t>爱</a:t>
            </a:r>
            <a:r>
              <a:rPr lang="en-US" altLang="zh-CN" dirty="0"/>
              <a:t>”</a:t>
            </a:r>
            <a:r>
              <a:rPr lang="zh-CN" altLang="zh-CN" dirty="0"/>
              <a:t>、</a:t>
            </a:r>
            <a:r>
              <a:rPr lang="en-US" altLang="zh-CN" dirty="0"/>
              <a:t>“</a:t>
            </a:r>
            <a:r>
              <a:rPr lang="zh-CN" altLang="zh-CN" dirty="0"/>
              <a:t>你</a:t>
            </a:r>
            <a:r>
              <a:rPr lang="en-US" altLang="zh-CN" dirty="0"/>
              <a:t>”</a:t>
            </a:r>
            <a:r>
              <a:rPr lang="zh-CN" altLang="zh-CN" dirty="0"/>
              <a:t>三个汉字，因为这些表示法忽略了词序</a:t>
            </a:r>
          </a:p>
          <a:p>
            <a:pPr lvl="2" algn="just"/>
            <a:r>
              <a:rPr lang="zh-CN" altLang="zh-CN" dirty="0"/>
              <a:t>为了解决这个问题，需要用到</a:t>
            </a:r>
            <a:r>
              <a:rPr lang="en-US" altLang="zh-CN" dirty="0">
                <a:solidFill>
                  <a:srgbClr val="C00000"/>
                </a:solidFill>
              </a:rPr>
              <a:t>N-Gram</a:t>
            </a:r>
            <a:r>
              <a:rPr lang="zh-CN" altLang="zh-CN" dirty="0">
                <a:solidFill>
                  <a:srgbClr val="C00000"/>
                </a:solidFill>
              </a:rPr>
              <a:t>技术</a:t>
            </a:r>
            <a:endParaRPr lang="en-US" altLang="zh-CN" dirty="0"/>
          </a:p>
          <a:p>
            <a:pPr lvl="1" algn="just"/>
            <a:r>
              <a:rPr lang="zh-CN" altLang="zh-CN" dirty="0"/>
              <a:t>此外，</a:t>
            </a:r>
            <a:r>
              <a:rPr lang="zh-CN" altLang="zh-CN" dirty="0">
                <a:solidFill>
                  <a:srgbClr val="C00000"/>
                </a:solidFill>
              </a:rPr>
              <a:t>文本的嵌入</a:t>
            </a:r>
            <a:r>
              <a:rPr lang="en-US" altLang="zh-CN" dirty="0">
                <a:solidFill>
                  <a:srgbClr val="C00000"/>
                </a:solidFill>
              </a:rPr>
              <a:t>(Embedding)</a:t>
            </a:r>
            <a:r>
              <a:rPr lang="zh-CN" altLang="zh-CN" dirty="0">
                <a:solidFill>
                  <a:srgbClr val="C00000"/>
                </a:solidFill>
              </a:rPr>
              <a:t>表示</a:t>
            </a:r>
            <a:r>
              <a:rPr lang="zh-CN" altLang="zh-CN" dirty="0"/>
              <a:t>、以及基于深度学习技术的文本表示学习，是几年来发展起来的表示法</a:t>
            </a:r>
            <a:endParaRPr lang="zh-CN" altLang="zh-CN" sz="3000" dirty="0"/>
          </a:p>
        </p:txBody>
      </p:sp>
    </p:spTree>
    <p:extLst>
      <p:ext uri="{BB962C8B-B14F-4D97-AF65-F5344CB8AC3E}">
        <p14:creationId xmlns:p14="http://schemas.microsoft.com/office/powerpoint/2010/main" val="13225263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CA0FF-46DB-1644-8BCE-C7A91BD90A1D}"/>
              </a:ext>
            </a:extLst>
          </p:cNvPr>
          <p:cNvSpPr>
            <a:spLocks noGrp="1"/>
          </p:cNvSpPr>
          <p:nvPr>
            <p:ph type="title"/>
          </p:nvPr>
        </p:nvSpPr>
        <p:spPr/>
        <p:txBody>
          <a:bodyPr/>
          <a:lstStyle/>
          <a:p>
            <a:r>
              <a:rPr lang="zh-CN" altLang="en-US" dirty="0"/>
              <a:t>机器学习准备</a:t>
            </a:r>
          </a:p>
        </p:txBody>
      </p:sp>
      <p:pic>
        <p:nvPicPr>
          <p:cNvPr id="5" name="Picture 4" descr="https://gimg2.baidu.com/image_search/src=http%3A%2F%2Fpic.51yuansu.com%2Fpic3%2Fcover%2F03%2F46%2F97%2F5bab68eb6b4a1_610.jpg&amp;refer=http%3A%2F%2Fpic.51yuansu.com&amp;app=2002&amp;size=f9999,10000&amp;q=a80&amp;n=0&amp;g=0n&amp;fmt=jpeg?sec=1636806551&amp;t=fce412286299fb8c7d98cdbcbd681ecd"/>
          <p:cNvPicPr>
            <a:picLocks noChangeAspect="1" noChangeArrowheads="1"/>
          </p:cNvPicPr>
          <p:nvPr/>
        </p:nvPicPr>
        <p:blipFill>
          <a:blip r:embed="rId2">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2459182" y="819150"/>
            <a:ext cx="3926897" cy="4004147"/>
          </a:xfrm>
          <a:prstGeom prst="rect">
            <a:avLst/>
          </a:prstGeom>
          <a:noFill/>
          <a:extLst>
            <a:ext uri="{909E8E84-426E-40DD-AFC4-6F175D3DCCD1}">
              <a14:hiddenFill xmlns:a14="http://schemas.microsoft.com/office/drawing/2010/main">
                <a:solidFill>
                  <a:srgbClr val="FFFFFF"/>
                </a:solidFill>
              </a14:hiddenFill>
            </a:ext>
          </a:extLst>
        </p:spPr>
      </p:pic>
      <p:sp>
        <p:nvSpPr>
          <p:cNvPr id="6" name="内容占位符 2">
            <a:extLst>
              <a:ext uri="{FF2B5EF4-FFF2-40B4-BE49-F238E27FC236}">
                <a16:creationId xmlns:a16="http://schemas.microsoft.com/office/drawing/2014/main" id="{82DE9EF7-9057-4572-A7DF-2E2F069C72C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zh-CN" dirty="0"/>
          </a:p>
        </p:txBody>
      </p:sp>
    </p:spTree>
    <p:extLst>
      <p:ext uri="{BB962C8B-B14F-4D97-AF65-F5344CB8AC3E}">
        <p14:creationId xmlns:p14="http://schemas.microsoft.com/office/powerpoint/2010/main" val="36442248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2394B52E-5D2E-40BB-A6ED-B527D12D5225}"/>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r>
              <a:rPr lang="zh-CN" altLang="en-US" dirty="0">
                <a:solidFill>
                  <a:srgbClr val="C00000"/>
                </a:solidFill>
              </a:rPr>
              <a:t>图的数字化</a:t>
            </a:r>
            <a:endParaRPr lang="en-US" altLang="zh-CN" dirty="0">
              <a:solidFill>
                <a:srgbClr val="C00000"/>
              </a:solidFill>
            </a:endParaRPr>
          </a:p>
          <a:p>
            <a:pPr lvl="1" algn="just"/>
            <a:r>
              <a:rPr lang="zh-CN" altLang="zh-CN" dirty="0">
                <a:solidFill>
                  <a:srgbClr val="C00000"/>
                </a:solidFill>
              </a:rPr>
              <a:t>社交网络</a:t>
            </a:r>
            <a:r>
              <a:rPr lang="zh-CN" altLang="zh-CN" dirty="0"/>
              <a:t>可以绘制成</a:t>
            </a:r>
            <a:r>
              <a:rPr lang="zh-CN" altLang="zh-CN" dirty="0">
                <a:solidFill>
                  <a:srgbClr val="C00000"/>
                </a:solidFill>
              </a:rPr>
              <a:t>一张图</a:t>
            </a:r>
            <a:endParaRPr lang="en-US" altLang="zh-CN" dirty="0"/>
          </a:p>
          <a:p>
            <a:pPr lvl="2" algn="just"/>
            <a:r>
              <a:rPr lang="zh-CN" altLang="zh-CN" dirty="0"/>
              <a:t>图论是社交网络分析的基础</a:t>
            </a:r>
            <a:endParaRPr lang="en-US" altLang="zh-CN" dirty="0"/>
          </a:p>
          <a:p>
            <a:pPr lvl="2" algn="just"/>
            <a:r>
              <a:rPr lang="zh-CN" altLang="zh-CN" dirty="0"/>
              <a:t>根据论述的需要，</a:t>
            </a:r>
            <a:r>
              <a:rPr lang="en-US" altLang="zh-CN" dirty="0"/>
              <a:t>“</a:t>
            </a:r>
            <a:r>
              <a:rPr lang="zh-CN" altLang="zh-CN" dirty="0"/>
              <a:t>节点</a:t>
            </a:r>
            <a:r>
              <a:rPr lang="en-US" altLang="zh-CN" dirty="0"/>
              <a:t>”</a:t>
            </a:r>
            <a:r>
              <a:rPr lang="zh-CN" altLang="zh-CN" dirty="0"/>
              <a:t>、</a:t>
            </a:r>
            <a:r>
              <a:rPr lang="en-US" altLang="zh-CN" dirty="0"/>
              <a:t>“</a:t>
            </a:r>
            <a:r>
              <a:rPr lang="zh-CN" altLang="zh-CN" dirty="0"/>
              <a:t>顶点</a:t>
            </a:r>
            <a:r>
              <a:rPr lang="en-US" altLang="zh-CN" dirty="0"/>
              <a:t>”</a:t>
            </a:r>
            <a:r>
              <a:rPr lang="zh-CN" altLang="zh-CN" dirty="0"/>
              <a:t>、</a:t>
            </a:r>
            <a:r>
              <a:rPr lang="en-US" altLang="zh-CN" dirty="0"/>
              <a:t>“</a:t>
            </a:r>
            <a:r>
              <a:rPr lang="zh-CN" altLang="zh-CN" dirty="0"/>
              <a:t>行动者</a:t>
            </a:r>
            <a:r>
              <a:rPr lang="en-US" altLang="zh-CN" dirty="0"/>
              <a:t>”</a:t>
            </a:r>
            <a:r>
              <a:rPr lang="zh-CN" altLang="zh-CN" dirty="0"/>
              <a:t>可以交换使用</a:t>
            </a:r>
            <a:endParaRPr lang="en-US" altLang="zh-CN" dirty="0"/>
          </a:p>
          <a:p>
            <a:pPr lvl="2" algn="just"/>
            <a:r>
              <a:rPr lang="zh-CN" altLang="zh-CN" dirty="0"/>
              <a:t>而</a:t>
            </a:r>
            <a:r>
              <a:rPr lang="en-US" altLang="zh-CN" dirty="0"/>
              <a:t>“</a:t>
            </a:r>
            <a:r>
              <a:rPr lang="zh-CN" altLang="zh-CN" dirty="0"/>
              <a:t>边</a:t>
            </a:r>
            <a:r>
              <a:rPr lang="en-US" altLang="zh-CN" dirty="0"/>
              <a:t>”</a:t>
            </a:r>
            <a:r>
              <a:rPr lang="zh-CN" altLang="zh-CN" dirty="0"/>
              <a:t>、</a:t>
            </a:r>
            <a:r>
              <a:rPr lang="en-US" altLang="zh-CN" dirty="0"/>
              <a:t>“</a:t>
            </a:r>
            <a:r>
              <a:rPr lang="zh-CN" altLang="zh-CN" dirty="0"/>
              <a:t>连接</a:t>
            </a:r>
            <a:r>
              <a:rPr lang="en-US" altLang="zh-CN" dirty="0"/>
              <a:t>”</a:t>
            </a:r>
            <a:r>
              <a:rPr lang="zh-CN" altLang="zh-CN" dirty="0"/>
              <a:t>、和</a:t>
            </a:r>
            <a:r>
              <a:rPr lang="en-US" altLang="zh-CN" dirty="0"/>
              <a:t>“</a:t>
            </a:r>
            <a:r>
              <a:rPr lang="zh-CN" altLang="zh-CN" dirty="0"/>
              <a:t>链路</a:t>
            </a:r>
            <a:r>
              <a:rPr lang="en-US" altLang="zh-CN" dirty="0"/>
              <a:t>”</a:t>
            </a:r>
            <a:r>
              <a:rPr lang="zh-CN" altLang="zh-CN" dirty="0"/>
              <a:t>可以交换使用</a:t>
            </a:r>
            <a:endParaRPr lang="en-US" altLang="zh-CN" dirty="0"/>
          </a:p>
          <a:p>
            <a:pPr lvl="2" algn="just"/>
            <a:r>
              <a:rPr lang="en-US" altLang="zh-CN" dirty="0"/>
              <a:t>“</a:t>
            </a:r>
            <a:r>
              <a:rPr lang="zh-CN" altLang="zh-CN" dirty="0"/>
              <a:t>图</a:t>
            </a:r>
            <a:r>
              <a:rPr lang="en-US" altLang="zh-CN" dirty="0"/>
              <a:t>”</a:t>
            </a:r>
            <a:r>
              <a:rPr lang="zh-CN" altLang="zh-CN" dirty="0"/>
              <a:t>和</a:t>
            </a:r>
            <a:r>
              <a:rPr lang="en-US" altLang="zh-CN" dirty="0"/>
              <a:t>“</a:t>
            </a:r>
            <a:r>
              <a:rPr lang="zh-CN" altLang="zh-CN" dirty="0"/>
              <a:t>社交网络</a:t>
            </a:r>
            <a:r>
              <a:rPr lang="en-US" altLang="zh-CN" dirty="0"/>
              <a:t>”</a:t>
            </a:r>
            <a:r>
              <a:rPr lang="zh-CN" altLang="zh-CN" dirty="0"/>
              <a:t>也可以交换使用</a:t>
            </a:r>
          </a:p>
          <a:p>
            <a:pPr lvl="1" algn="just"/>
            <a:r>
              <a:rPr lang="zh-CN" altLang="zh-CN" dirty="0"/>
              <a:t>社交网络可以使用三种方式进行表示</a:t>
            </a:r>
            <a:endParaRPr lang="en-US" altLang="zh-CN" dirty="0"/>
          </a:p>
          <a:p>
            <a:pPr lvl="2" algn="just"/>
            <a:r>
              <a:rPr lang="zh-CN" altLang="zh-CN" dirty="0"/>
              <a:t>分别是</a:t>
            </a:r>
            <a:r>
              <a:rPr lang="zh-CN" altLang="zh-CN" dirty="0">
                <a:solidFill>
                  <a:srgbClr val="C00000"/>
                </a:solidFill>
              </a:rPr>
              <a:t>邻接矩阵</a:t>
            </a:r>
            <a:r>
              <a:rPr lang="en-US" altLang="zh-CN" dirty="0">
                <a:solidFill>
                  <a:srgbClr val="C00000"/>
                </a:solidFill>
              </a:rPr>
              <a:t>(Adjacency Matrix)</a:t>
            </a:r>
            <a:r>
              <a:rPr lang="zh-CN" altLang="zh-CN" dirty="0">
                <a:solidFill>
                  <a:srgbClr val="C00000"/>
                </a:solidFill>
              </a:rPr>
              <a:t>、边列表</a:t>
            </a:r>
            <a:r>
              <a:rPr lang="en-US" altLang="zh-CN" dirty="0">
                <a:solidFill>
                  <a:srgbClr val="C00000"/>
                </a:solidFill>
              </a:rPr>
              <a:t>(Edge List)</a:t>
            </a:r>
            <a:r>
              <a:rPr lang="zh-CN" altLang="zh-CN" dirty="0">
                <a:solidFill>
                  <a:srgbClr val="C00000"/>
                </a:solidFill>
              </a:rPr>
              <a:t>、邻接关系列表</a:t>
            </a:r>
            <a:r>
              <a:rPr lang="en-US" altLang="zh-CN" dirty="0">
                <a:solidFill>
                  <a:srgbClr val="C00000"/>
                </a:solidFill>
              </a:rPr>
              <a:t>(Adjacency List)</a:t>
            </a:r>
            <a:r>
              <a:rPr lang="zh-CN" altLang="zh-CN" dirty="0">
                <a:solidFill>
                  <a:srgbClr val="C00000"/>
                </a:solidFill>
              </a:rPr>
              <a:t>等</a:t>
            </a:r>
            <a:endParaRPr lang="zh-CN" altLang="zh-CN" sz="2700" dirty="0">
              <a:solidFill>
                <a:srgbClr val="C00000"/>
              </a:solidFill>
            </a:endParaRPr>
          </a:p>
        </p:txBody>
      </p:sp>
      <p:pic>
        <p:nvPicPr>
          <p:cNvPr id="5" name="图片 4">
            <a:extLst>
              <a:ext uri="{FF2B5EF4-FFF2-40B4-BE49-F238E27FC236}">
                <a16:creationId xmlns:a16="http://schemas.microsoft.com/office/drawing/2014/main" id="{43F2EF61-259F-4C3A-A7FB-21C2D234D1A2}"/>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5885853" y="326485"/>
            <a:ext cx="2134907" cy="1667502"/>
          </a:xfrm>
          <a:prstGeom prst="rect">
            <a:avLst/>
          </a:prstGeom>
        </p:spPr>
      </p:pic>
    </p:spTree>
    <p:extLst>
      <p:ext uri="{BB962C8B-B14F-4D97-AF65-F5344CB8AC3E}">
        <p14:creationId xmlns:p14="http://schemas.microsoft.com/office/powerpoint/2010/main" val="1168001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pic>
        <p:nvPicPr>
          <p:cNvPr id="5" name="图片 4">
            <a:extLst>
              <a:ext uri="{FF2B5EF4-FFF2-40B4-BE49-F238E27FC236}">
                <a16:creationId xmlns:a16="http://schemas.microsoft.com/office/drawing/2014/main" id="{F50CB0D0-1088-44FD-9299-32B9A6A9170B}"/>
              </a:ext>
            </a:extLst>
          </p:cNvPr>
          <p:cNvPicPr>
            <a:picLocks noChangeAspect="1"/>
          </p:cNvPicPr>
          <p:nvPr/>
        </p:nvPicPr>
        <p:blipFill>
          <a:blip r:embed="rId2"/>
          <a:stretch>
            <a:fillRect/>
          </a:stretch>
        </p:blipFill>
        <p:spPr>
          <a:xfrm>
            <a:off x="1600201" y="1920073"/>
            <a:ext cx="2590407" cy="2023277"/>
          </a:xfrm>
          <a:prstGeom prst="rect">
            <a:avLst/>
          </a:prstGeom>
        </p:spPr>
      </p:pic>
      <p:pic>
        <p:nvPicPr>
          <p:cNvPr id="7" name="图片 6">
            <a:extLst>
              <a:ext uri="{FF2B5EF4-FFF2-40B4-BE49-F238E27FC236}">
                <a16:creationId xmlns:a16="http://schemas.microsoft.com/office/drawing/2014/main" id="{A1AC93DD-6B33-46FF-8920-E24480896400}"/>
              </a:ext>
            </a:extLst>
          </p:cNvPr>
          <p:cNvPicPr>
            <a:picLocks noChangeAspect="1"/>
          </p:cNvPicPr>
          <p:nvPr/>
        </p:nvPicPr>
        <p:blipFill>
          <a:blip r:embed="rId3"/>
          <a:stretch>
            <a:fillRect/>
          </a:stretch>
        </p:blipFill>
        <p:spPr>
          <a:xfrm>
            <a:off x="4304909" y="2114551"/>
            <a:ext cx="3486150" cy="1793081"/>
          </a:xfrm>
          <a:prstGeom prst="rect">
            <a:avLst/>
          </a:prstGeom>
        </p:spPr>
      </p:pic>
      <p:sp>
        <p:nvSpPr>
          <p:cNvPr id="6" name="内容占位符 2">
            <a:extLst>
              <a:ext uri="{FF2B5EF4-FFF2-40B4-BE49-F238E27FC236}">
                <a16:creationId xmlns:a16="http://schemas.microsoft.com/office/drawing/2014/main" id="{08CC47F8-5BF5-4CBA-A405-1E0195873F1D}"/>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r>
              <a:rPr lang="zh-CN" altLang="en-US" dirty="0">
                <a:solidFill>
                  <a:srgbClr val="C00000"/>
                </a:solidFill>
              </a:rPr>
              <a:t>图的数字化：</a:t>
            </a:r>
            <a:r>
              <a:rPr lang="zh-CN" altLang="zh-CN" dirty="0">
                <a:solidFill>
                  <a:srgbClr val="C00000"/>
                </a:solidFill>
              </a:rPr>
              <a:t>邻接矩阵</a:t>
            </a:r>
            <a:endParaRPr lang="en-US" altLang="zh-CN" dirty="0">
              <a:solidFill>
                <a:srgbClr val="C00000"/>
              </a:solidFill>
            </a:endParaRPr>
          </a:p>
        </p:txBody>
      </p:sp>
    </p:spTree>
    <p:extLst>
      <p:ext uri="{BB962C8B-B14F-4D97-AF65-F5344CB8AC3E}">
        <p14:creationId xmlns:p14="http://schemas.microsoft.com/office/powerpoint/2010/main" val="29873366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CA0FF-46DB-1644-8BCE-C7A91BD90A1D}"/>
              </a:ext>
            </a:extLst>
          </p:cNvPr>
          <p:cNvSpPr>
            <a:spLocks noGrp="1"/>
          </p:cNvSpPr>
          <p:nvPr>
            <p:ph type="title"/>
          </p:nvPr>
        </p:nvSpPr>
        <p:spPr/>
        <p:txBody>
          <a:bodyPr/>
          <a:lstStyle/>
          <a:p>
            <a:r>
              <a:rPr lang="zh-CN" altLang="en-US" dirty="0"/>
              <a:t>机器学习准备</a:t>
            </a:r>
          </a:p>
        </p:txBody>
      </p:sp>
      <p:pic>
        <p:nvPicPr>
          <p:cNvPr id="5" name="Picture 4" descr="https://gimg2.baidu.com/image_search/src=http%3A%2F%2Fpic.51yuansu.com%2Fpic3%2Fcover%2F03%2F46%2F97%2F5bab68eb6b4a1_610.jpg&amp;refer=http%3A%2F%2Fpic.51yuansu.com&amp;app=2002&amp;size=f9999,10000&amp;q=a80&amp;n=0&amp;g=0n&amp;fmt=jpeg?sec=1636806551&amp;t=fce412286299fb8c7d98cdbcbd681ecd"/>
          <p:cNvPicPr>
            <a:picLocks noChangeAspect="1" noChangeArrowheads="1"/>
          </p:cNvPicPr>
          <p:nvPr/>
        </p:nvPicPr>
        <p:blipFill>
          <a:blip r:embed="rId2">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2459182" y="819150"/>
            <a:ext cx="3926897" cy="4004147"/>
          </a:xfrm>
          <a:prstGeom prst="rect">
            <a:avLst/>
          </a:prstGeom>
          <a:noFill/>
          <a:extLst>
            <a:ext uri="{909E8E84-426E-40DD-AFC4-6F175D3DCCD1}">
              <a14:hiddenFill xmlns:a14="http://schemas.microsoft.com/office/drawing/2010/main">
                <a:solidFill>
                  <a:srgbClr val="FFFFFF"/>
                </a:solidFill>
              </a14:hiddenFill>
            </a:ext>
          </a:extLst>
        </p:spPr>
      </p:pic>
      <p:sp>
        <p:nvSpPr>
          <p:cNvPr id="6" name="内容占位符 2">
            <a:extLst>
              <a:ext uri="{FF2B5EF4-FFF2-40B4-BE49-F238E27FC236}">
                <a16:creationId xmlns:a16="http://schemas.microsoft.com/office/drawing/2014/main" id="{82DE9EF7-9057-4572-A7DF-2E2F069C72C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zh-CN" dirty="0"/>
          </a:p>
        </p:txBody>
      </p:sp>
    </p:spTree>
    <p:extLst>
      <p:ext uri="{BB962C8B-B14F-4D97-AF65-F5344CB8AC3E}">
        <p14:creationId xmlns:p14="http://schemas.microsoft.com/office/powerpoint/2010/main" val="11983900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平行四边形 7">
            <a:extLst>
              <a:ext uri="{FF2B5EF4-FFF2-40B4-BE49-F238E27FC236}">
                <a16:creationId xmlns:a16="http://schemas.microsoft.com/office/drawing/2014/main" id="{6AB78A44-366B-4307-A765-21837B18B5E1}"/>
              </a:ext>
            </a:extLst>
          </p:cNvPr>
          <p:cNvSpPr/>
          <p:nvPr/>
        </p:nvSpPr>
        <p:spPr>
          <a:xfrm rot="5400000">
            <a:off x="7286172" y="1919514"/>
            <a:ext cx="1857828" cy="1113972"/>
          </a:xfrm>
          <a:prstGeom prst="parallelogram">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pic>
        <p:nvPicPr>
          <p:cNvPr id="6" name="图片 5">
            <a:extLst>
              <a:ext uri="{FF2B5EF4-FFF2-40B4-BE49-F238E27FC236}">
                <a16:creationId xmlns:a16="http://schemas.microsoft.com/office/drawing/2014/main" id="{5E427A1B-A7D8-4D79-9717-9085C680066E}"/>
              </a:ext>
            </a:extLst>
          </p:cNvPr>
          <p:cNvPicPr>
            <a:picLocks noChangeAspect="1"/>
          </p:cNvPicPr>
          <p:nvPr/>
        </p:nvPicPr>
        <p:blipFill>
          <a:blip r:embed="rId2"/>
          <a:stretch>
            <a:fillRect/>
          </a:stretch>
        </p:blipFill>
        <p:spPr>
          <a:xfrm>
            <a:off x="437243" y="1817914"/>
            <a:ext cx="4844909" cy="2386691"/>
          </a:xfrm>
          <a:prstGeom prst="rect">
            <a:avLst/>
          </a:prstGeom>
        </p:spPr>
      </p:pic>
      <p:sp>
        <p:nvSpPr>
          <p:cNvPr id="5" name="内容占位符 2">
            <a:extLst>
              <a:ext uri="{FF2B5EF4-FFF2-40B4-BE49-F238E27FC236}">
                <a16:creationId xmlns:a16="http://schemas.microsoft.com/office/drawing/2014/main" id="{5D651CC6-9ACD-42EB-B17A-E2739482817F}"/>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表示模型</a:t>
            </a:r>
            <a:r>
              <a:rPr lang="en-US" altLang="zh-CN" dirty="0"/>
              <a:t>——</a:t>
            </a:r>
            <a:r>
              <a:rPr lang="zh-CN" altLang="zh-CN" dirty="0"/>
              <a:t>为机器学习准备数据</a:t>
            </a:r>
            <a:endParaRPr lang="en-US" altLang="zh-CN" dirty="0"/>
          </a:p>
          <a:p>
            <a:pPr lvl="1"/>
            <a:r>
              <a:rPr lang="zh-CN" altLang="zh-CN" dirty="0">
                <a:solidFill>
                  <a:srgbClr val="C00000"/>
                </a:solidFill>
              </a:rPr>
              <a:t>图像的数字化</a:t>
            </a:r>
          </a:p>
        </p:txBody>
      </p:sp>
      <p:sp>
        <p:nvSpPr>
          <p:cNvPr id="7" name="平行四边形 6">
            <a:extLst>
              <a:ext uri="{FF2B5EF4-FFF2-40B4-BE49-F238E27FC236}">
                <a16:creationId xmlns:a16="http://schemas.microsoft.com/office/drawing/2014/main" id="{42C3C21F-E92D-4E68-924E-E5D3B8B04A6B}"/>
              </a:ext>
            </a:extLst>
          </p:cNvPr>
          <p:cNvSpPr/>
          <p:nvPr/>
        </p:nvSpPr>
        <p:spPr>
          <a:xfrm rot="5400000">
            <a:off x="6896101" y="2173514"/>
            <a:ext cx="1857828" cy="1113972"/>
          </a:xfrm>
          <a:prstGeom prst="parallelogram">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a:extLst>
              <a:ext uri="{FF2B5EF4-FFF2-40B4-BE49-F238E27FC236}">
                <a16:creationId xmlns:a16="http://schemas.microsoft.com/office/drawing/2014/main" id="{00484BAF-C28A-4B2F-A18D-A0D17880CF6D}"/>
              </a:ext>
            </a:extLst>
          </p:cNvPr>
          <p:cNvSpPr/>
          <p:nvPr/>
        </p:nvSpPr>
        <p:spPr>
          <a:xfrm rot="5400000">
            <a:off x="6339115" y="2503714"/>
            <a:ext cx="1857828" cy="1113972"/>
          </a:xfrm>
          <a:prstGeom prst="parallelogram">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405219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CA0FF-46DB-1644-8BCE-C7A91BD90A1D}"/>
              </a:ext>
            </a:extLst>
          </p:cNvPr>
          <p:cNvSpPr>
            <a:spLocks noGrp="1"/>
          </p:cNvSpPr>
          <p:nvPr>
            <p:ph type="title"/>
          </p:nvPr>
        </p:nvSpPr>
        <p:spPr/>
        <p:txBody>
          <a:bodyPr/>
          <a:lstStyle/>
          <a:p>
            <a:r>
              <a:rPr lang="zh-CN" altLang="en-US" dirty="0"/>
              <a:t>机器学习准备</a:t>
            </a:r>
          </a:p>
        </p:txBody>
      </p:sp>
      <p:pic>
        <p:nvPicPr>
          <p:cNvPr id="5" name="Picture 4" descr="https://gimg2.baidu.com/image_search/src=http%3A%2F%2Fpic.51yuansu.com%2Fpic3%2Fcover%2F03%2F46%2F97%2F5bab68eb6b4a1_610.jpg&amp;refer=http%3A%2F%2Fpic.51yuansu.com&amp;app=2002&amp;size=f9999,10000&amp;q=a80&amp;n=0&amp;g=0n&amp;fmt=jpeg?sec=1636806551&amp;t=fce412286299fb8c7d98cdbcbd681ecd"/>
          <p:cNvPicPr>
            <a:picLocks noChangeAspect="1" noChangeArrowheads="1"/>
          </p:cNvPicPr>
          <p:nvPr/>
        </p:nvPicPr>
        <p:blipFill>
          <a:blip r:embed="rId2">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2459182" y="819150"/>
            <a:ext cx="3926897" cy="4004147"/>
          </a:xfrm>
          <a:prstGeom prst="rect">
            <a:avLst/>
          </a:prstGeom>
          <a:noFill/>
          <a:extLst>
            <a:ext uri="{909E8E84-426E-40DD-AFC4-6F175D3DCCD1}">
              <a14:hiddenFill xmlns:a14="http://schemas.microsoft.com/office/drawing/2010/main">
                <a:solidFill>
                  <a:srgbClr val="FFFFFF"/>
                </a:solidFill>
              </a14:hiddenFill>
            </a:ext>
          </a:extLst>
        </p:spPr>
      </p:pic>
      <p:sp>
        <p:nvSpPr>
          <p:cNvPr id="6" name="内容占位符 2">
            <a:extLst>
              <a:ext uri="{FF2B5EF4-FFF2-40B4-BE49-F238E27FC236}">
                <a16:creationId xmlns:a16="http://schemas.microsoft.com/office/drawing/2014/main" id="{82DE9EF7-9057-4572-A7DF-2E2F069C72C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zh-CN" dirty="0"/>
          </a:p>
        </p:txBody>
      </p:sp>
    </p:spTree>
    <p:extLst>
      <p:ext uri="{BB962C8B-B14F-4D97-AF65-F5344CB8AC3E}">
        <p14:creationId xmlns:p14="http://schemas.microsoft.com/office/powerpoint/2010/main" val="37676101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64DAE6D9-D8C6-432A-8A99-CCB2CD9D3622}"/>
              </a:ext>
            </a:extLst>
          </p:cNvPr>
          <p:cNvSpPr txBox="1">
            <a:spLocks/>
          </p:cNvSpPr>
          <p:nvPr/>
        </p:nvSpPr>
        <p:spPr>
          <a:xfrm>
            <a:off x="526143" y="971550"/>
            <a:ext cx="8030028" cy="37719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pPr>
            <a:r>
              <a:rPr lang="zh-CN" altLang="zh-CN" sz="1600" dirty="0"/>
              <a:t>表示模型</a:t>
            </a:r>
            <a:r>
              <a:rPr lang="en-US" altLang="zh-CN" sz="1600" dirty="0"/>
              <a:t>——</a:t>
            </a:r>
            <a:r>
              <a:rPr lang="zh-CN" altLang="zh-CN" sz="1600" dirty="0"/>
              <a:t>为机器学习准备数据</a:t>
            </a:r>
            <a:endParaRPr lang="en-US" altLang="zh-CN" sz="1600" dirty="0"/>
          </a:p>
          <a:p>
            <a:pPr>
              <a:spcBef>
                <a:spcPts val="0"/>
              </a:spcBef>
            </a:pPr>
            <a:r>
              <a:rPr lang="zh-CN" altLang="en-US" sz="1600" b="1" dirty="0">
                <a:solidFill>
                  <a:srgbClr val="C00000"/>
                </a:solidFill>
              </a:rPr>
              <a:t>标量、向量、矩阵、张量</a:t>
            </a:r>
            <a:endParaRPr lang="en-US" altLang="zh-CN" sz="1600" b="1" dirty="0">
              <a:solidFill>
                <a:srgbClr val="C00000"/>
              </a:solidFill>
            </a:endParaRPr>
          </a:p>
          <a:p>
            <a:pPr lvl="1">
              <a:spcBef>
                <a:spcPts val="0"/>
              </a:spcBef>
            </a:pPr>
            <a:r>
              <a:rPr lang="zh-CN" altLang="zh-CN" sz="1600" dirty="0"/>
              <a:t>单纯的一个数量，称为</a:t>
            </a:r>
            <a:r>
              <a:rPr lang="zh-CN" altLang="zh-CN" sz="1600" dirty="0">
                <a:solidFill>
                  <a:srgbClr val="C00000"/>
                </a:solidFill>
              </a:rPr>
              <a:t>标量</a:t>
            </a:r>
            <a:r>
              <a:rPr lang="en-US" altLang="zh-CN" sz="1600" dirty="0">
                <a:solidFill>
                  <a:srgbClr val="C00000"/>
                </a:solidFill>
              </a:rPr>
              <a:t>(Scalar)</a:t>
            </a:r>
            <a:r>
              <a:rPr lang="zh-CN" altLang="zh-CN" sz="1600" dirty="0"/>
              <a:t>，比如今天的平均气温</a:t>
            </a:r>
            <a:endParaRPr lang="en-US" altLang="zh-CN" sz="1600" dirty="0"/>
          </a:p>
          <a:p>
            <a:pPr lvl="1">
              <a:spcBef>
                <a:spcPts val="0"/>
              </a:spcBef>
            </a:pPr>
            <a:r>
              <a:rPr lang="zh-CN" altLang="zh-CN" sz="1600" dirty="0"/>
              <a:t>而</a:t>
            </a:r>
            <a:r>
              <a:rPr lang="zh-CN" altLang="zh-CN" sz="1600" dirty="0">
                <a:solidFill>
                  <a:srgbClr val="C00000"/>
                </a:solidFill>
              </a:rPr>
              <a:t>向量</a:t>
            </a:r>
            <a:r>
              <a:rPr lang="en-US" altLang="zh-CN" sz="1600" dirty="0">
                <a:solidFill>
                  <a:srgbClr val="C00000"/>
                </a:solidFill>
              </a:rPr>
              <a:t>(Vector)</a:t>
            </a:r>
            <a:r>
              <a:rPr lang="zh-CN" altLang="zh-CN" sz="1600" dirty="0"/>
              <a:t>往往包含若干分量，比如上文中，为了描述贷款客户，需要用若干个属性表示</a:t>
            </a:r>
          </a:p>
          <a:p>
            <a:pPr lvl="1">
              <a:spcBef>
                <a:spcPts val="0"/>
              </a:spcBef>
            </a:pPr>
            <a:r>
              <a:rPr lang="zh-CN" altLang="zh-CN" sz="1600" dirty="0"/>
              <a:t>为了表示一张灰度图片，我们需要用到</a:t>
            </a:r>
            <a:r>
              <a:rPr lang="zh-CN" altLang="zh-CN" sz="1600" dirty="0">
                <a:solidFill>
                  <a:srgbClr val="C00000"/>
                </a:solidFill>
              </a:rPr>
              <a:t>矩阵</a:t>
            </a:r>
            <a:r>
              <a:rPr lang="en-US" altLang="zh-CN" sz="1600" dirty="0">
                <a:solidFill>
                  <a:srgbClr val="C00000"/>
                </a:solidFill>
              </a:rPr>
              <a:t>(Matrix)</a:t>
            </a:r>
            <a:r>
              <a:rPr lang="zh-CN" altLang="zh-CN" sz="1600" dirty="0"/>
              <a:t>，矩阵的每个元素表示一个像素</a:t>
            </a:r>
            <a:endParaRPr lang="en-US" altLang="zh-CN" sz="1600" dirty="0"/>
          </a:p>
          <a:p>
            <a:pPr lvl="1">
              <a:spcBef>
                <a:spcPts val="0"/>
              </a:spcBef>
            </a:pPr>
            <a:r>
              <a:rPr lang="zh-CN" altLang="zh-CN" sz="1600" dirty="0"/>
              <a:t>而为了表示一张彩色图片，一个矩阵已经不够了</a:t>
            </a:r>
            <a:endParaRPr lang="en-US" altLang="zh-CN" sz="1600" dirty="0"/>
          </a:p>
          <a:p>
            <a:pPr lvl="2">
              <a:spcBef>
                <a:spcPts val="0"/>
              </a:spcBef>
            </a:pPr>
            <a:r>
              <a:rPr lang="zh-CN" altLang="zh-CN" sz="1400" dirty="0"/>
              <a:t>我们可以把图片看作由三个平面构成，分别对应图片的各个像素的红色、绿色、蓝色分量，那么图片就表达为三个矩阵，</a:t>
            </a:r>
            <a:r>
              <a:rPr lang="zh-CN" altLang="zh-CN" sz="1400" dirty="0">
                <a:solidFill>
                  <a:srgbClr val="C00000"/>
                </a:solidFill>
              </a:rPr>
              <a:t>三个矩阵一起形成张量</a:t>
            </a:r>
            <a:r>
              <a:rPr lang="en-US" altLang="zh-CN" sz="1400" dirty="0">
                <a:solidFill>
                  <a:srgbClr val="C00000"/>
                </a:solidFill>
              </a:rPr>
              <a:t>(Tensor)</a:t>
            </a:r>
            <a:endParaRPr lang="zh-CN" altLang="zh-CN" sz="1400" dirty="0"/>
          </a:p>
          <a:p>
            <a:pPr>
              <a:spcBef>
                <a:spcPts val="0"/>
              </a:spcBef>
            </a:pPr>
            <a:r>
              <a:rPr lang="zh-CN" altLang="zh-CN" sz="1600" dirty="0"/>
              <a:t>我们可以把矩阵和张量</a:t>
            </a:r>
            <a:r>
              <a:rPr lang="zh-CN" altLang="zh-CN" sz="1600" dirty="0">
                <a:solidFill>
                  <a:srgbClr val="C00000"/>
                </a:solidFill>
              </a:rPr>
              <a:t>转化为一个向量</a:t>
            </a:r>
            <a:endParaRPr lang="en-US" altLang="zh-CN" sz="1600" dirty="0"/>
          </a:p>
          <a:p>
            <a:pPr lvl="1">
              <a:spcBef>
                <a:spcPts val="0"/>
              </a:spcBef>
            </a:pPr>
            <a:r>
              <a:rPr lang="zh-CN" altLang="zh-CN" sz="1600" dirty="0"/>
              <a:t>对于矩阵，把每一行连接起来，就是一个大的行向量</a:t>
            </a:r>
            <a:endParaRPr lang="en-US" altLang="zh-CN" sz="1600" dirty="0"/>
          </a:p>
          <a:p>
            <a:pPr lvl="1">
              <a:spcBef>
                <a:spcPts val="0"/>
              </a:spcBef>
            </a:pPr>
            <a:r>
              <a:rPr lang="zh-CN" altLang="zh-CN" sz="1600" dirty="0"/>
              <a:t>既然一个矩阵可以转化为一个向量，张量也就很容易地转化为一个向量，因为张量可以看作是若干矩阵叠加在一块构成的</a:t>
            </a:r>
            <a:endParaRPr lang="zh-CN" altLang="zh-CN" sz="1600" b="1" dirty="0"/>
          </a:p>
        </p:txBody>
      </p:sp>
      <p:sp>
        <p:nvSpPr>
          <p:cNvPr id="5" name="矩形 4">
            <a:extLst>
              <a:ext uri="{FF2B5EF4-FFF2-40B4-BE49-F238E27FC236}">
                <a16:creationId xmlns:a16="http://schemas.microsoft.com/office/drawing/2014/main" id="{FF52E7E0-A99F-481F-8F7B-B9CB38129D52}"/>
              </a:ext>
            </a:extLst>
          </p:cNvPr>
          <p:cNvSpPr/>
          <p:nvPr/>
        </p:nvSpPr>
        <p:spPr>
          <a:xfrm>
            <a:off x="2571247" y="4447856"/>
            <a:ext cx="3140603" cy="369332"/>
          </a:xfrm>
          <a:prstGeom prst="rect">
            <a:avLst/>
          </a:prstGeom>
          <a:solidFill>
            <a:schemeClr val="accent3">
              <a:lumMod val="20000"/>
              <a:lumOff val="80000"/>
            </a:schemeClr>
          </a:solidFill>
          <a:ln>
            <a:solidFill>
              <a:srgbClr val="C00000"/>
            </a:solidFill>
          </a:ln>
        </p:spPr>
        <p:txBody>
          <a:bodyPr wrap="none">
            <a:spAutoFit/>
          </a:bodyPr>
          <a:lstStyle/>
          <a:p>
            <a:r>
              <a:rPr lang="zh-CN" altLang="en-US" dirty="0"/>
              <a:t>机器学习模型的输入</a:t>
            </a:r>
            <a:r>
              <a:rPr lang="en-US" altLang="zh-CN" dirty="0"/>
              <a:t>——</a:t>
            </a:r>
            <a:r>
              <a:rPr lang="zh-CN" altLang="en-US" dirty="0"/>
              <a:t>向量</a:t>
            </a:r>
          </a:p>
        </p:txBody>
      </p:sp>
    </p:spTree>
    <p:extLst>
      <p:ext uri="{BB962C8B-B14F-4D97-AF65-F5344CB8AC3E}">
        <p14:creationId xmlns:p14="http://schemas.microsoft.com/office/powerpoint/2010/main" val="4864849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649B28D6-8D7D-48DC-8E46-3428C3F40B93}"/>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r>
              <a:rPr lang="zh-CN" altLang="zh-CN" dirty="0"/>
              <a:t>机器学习模型的输出</a:t>
            </a:r>
            <a:endParaRPr lang="en-US" altLang="zh-CN" dirty="0"/>
          </a:p>
          <a:p>
            <a:pPr lvl="1" algn="just"/>
            <a:r>
              <a:rPr lang="zh-CN" altLang="zh-CN" dirty="0"/>
              <a:t>对于</a:t>
            </a:r>
            <a:r>
              <a:rPr lang="zh-CN" altLang="zh-CN" dirty="0">
                <a:solidFill>
                  <a:srgbClr val="C00000"/>
                </a:solidFill>
              </a:rPr>
              <a:t>二分类模型</a:t>
            </a:r>
            <a:r>
              <a:rPr lang="zh-CN" altLang="zh-CN" dirty="0"/>
              <a:t>来讲，输出有</a:t>
            </a:r>
            <a:r>
              <a:rPr lang="en-US" altLang="zh-CN" dirty="0"/>
              <a:t>2</a:t>
            </a:r>
            <a:r>
              <a:rPr lang="zh-CN" altLang="zh-CN" dirty="0"/>
              <a:t>个类别，比如是否给予贷款发放，取值有是或者否，那么用</a:t>
            </a:r>
            <a:r>
              <a:rPr lang="en-US" altLang="zh-CN" dirty="0"/>
              <a:t>1</a:t>
            </a:r>
            <a:r>
              <a:rPr lang="zh-CN" altLang="zh-CN" dirty="0"/>
              <a:t>和</a:t>
            </a:r>
            <a:r>
              <a:rPr lang="en-US" altLang="zh-CN" dirty="0"/>
              <a:t>0</a:t>
            </a:r>
            <a:r>
              <a:rPr lang="zh-CN" altLang="zh-CN" dirty="0"/>
              <a:t>表示输出即可</a:t>
            </a:r>
            <a:endParaRPr lang="en-US" altLang="zh-CN" dirty="0"/>
          </a:p>
          <a:p>
            <a:pPr lvl="1" algn="just"/>
            <a:r>
              <a:rPr lang="zh-CN" altLang="zh-CN" dirty="0"/>
              <a:t>但是有些</a:t>
            </a:r>
            <a:r>
              <a:rPr lang="zh-CN" altLang="zh-CN" dirty="0">
                <a:solidFill>
                  <a:srgbClr val="C00000"/>
                </a:solidFill>
              </a:rPr>
              <a:t>分类模型是多类别分类</a:t>
            </a:r>
            <a:r>
              <a:rPr lang="zh-CN" altLang="zh-CN" dirty="0"/>
              <a:t>，也就是输出有若干个类别</a:t>
            </a:r>
            <a:r>
              <a:rPr lang="zh-CN" altLang="en-US" dirty="0"/>
              <a:t>。</a:t>
            </a:r>
            <a:endParaRPr lang="en-US" altLang="zh-CN" dirty="0"/>
          </a:p>
          <a:p>
            <a:pPr lvl="2" algn="just"/>
            <a:r>
              <a:rPr lang="zh-CN" altLang="zh-CN" dirty="0"/>
              <a:t>比如对手写数字图片的识别，预期的输出有</a:t>
            </a:r>
            <a:r>
              <a:rPr lang="en-US" altLang="zh-CN" dirty="0"/>
              <a:t>10</a:t>
            </a:r>
            <a:r>
              <a:rPr lang="zh-CN" altLang="zh-CN" dirty="0"/>
              <a:t>个类别，分别对应数字</a:t>
            </a:r>
            <a:r>
              <a:rPr lang="en-US" altLang="zh-CN" dirty="0"/>
              <a:t>0</a:t>
            </a:r>
            <a:r>
              <a:rPr lang="zh-CN" altLang="zh-CN" dirty="0"/>
              <a:t>、</a:t>
            </a:r>
            <a:r>
              <a:rPr lang="en-US" altLang="zh-CN" dirty="0"/>
              <a:t>1</a:t>
            </a:r>
            <a:r>
              <a:rPr lang="zh-CN" altLang="zh-CN" dirty="0"/>
              <a:t>、</a:t>
            </a:r>
            <a:r>
              <a:rPr lang="en-US" altLang="zh-CN" dirty="0"/>
              <a:t>2</a:t>
            </a:r>
            <a:r>
              <a:rPr lang="zh-CN" altLang="zh-CN" dirty="0"/>
              <a:t>、</a:t>
            </a:r>
            <a:r>
              <a:rPr lang="en-US" altLang="zh-CN" dirty="0"/>
              <a:t>3</a:t>
            </a:r>
            <a:r>
              <a:rPr lang="zh-CN" altLang="zh-CN" dirty="0"/>
              <a:t>、</a:t>
            </a:r>
            <a:r>
              <a:rPr lang="en-US" altLang="zh-CN" dirty="0"/>
              <a:t>4</a:t>
            </a:r>
            <a:r>
              <a:rPr lang="zh-CN" altLang="zh-CN" dirty="0"/>
              <a:t>、</a:t>
            </a:r>
            <a:r>
              <a:rPr lang="en-US" altLang="zh-CN" dirty="0"/>
              <a:t>5</a:t>
            </a:r>
            <a:r>
              <a:rPr lang="zh-CN" altLang="zh-CN" dirty="0"/>
              <a:t>、</a:t>
            </a:r>
            <a:r>
              <a:rPr lang="en-US" altLang="zh-CN" dirty="0"/>
              <a:t>6</a:t>
            </a:r>
            <a:r>
              <a:rPr lang="zh-CN" altLang="zh-CN" dirty="0"/>
              <a:t>、</a:t>
            </a:r>
            <a:r>
              <a:rPr lang="en-US" altLang="zh-CN" dirty="0"/>
              <a:t>7</a:t>
            </a:r>
            <a:r>
              <a:rPr lang="zh-CN" altLang="zh-CN" dirty="0"/>
              <a:t>、</a:t>
            </a:r>
            <a:r>
              <a:rPr lang="en-US" altLang="zh-CN" dirty="0"/>
              <a:t>8</a:t>
            </a:r>
            <a:r>
              <a:rPr lang="zh-CN" altLang="zh-CN" dirty="0"/>
              <a:t>、</a:t>
            </a:r>
            <a:r>
              <a:rPr lang="en-US" altLang="zh-CN" dirty="0"/>
              <a:t>9</a:t>
            </a:r>
          </a:p>
          <a:p>
            <a:pPr lvl="2" algn="just"/>
            <a:r>
              <a:rPr lang="zh-CN" altLang="zh-CN" dirty="0"/>
              <a:t>一般来讲我们可以对输出进行编码，把</a:t>
            </a:r>
            <a:r>
              <a:rPr lang="en-US" altLang="zh-CN" dirty="0"/>
              <a:t>0</a:t>
            </a:r>
            <a:r>
              <a:rPr lang="zh-CN" altLang="zh-CN" dirty="0"/>
              <a:t>表示为向量</a:t>
            </a:r>
            <a:r>
              <a:rPr lang="en-US" altLang="zh-CN" dirty="0"/>
              <a:t>[1,0,0,0,0,0,0,0,0,0]</a:t>
            </a:r>
            <a:r>
              <a:rPr lang="zh-CN" altLang="zh-CN" dirty="0"/>
              <a:t>，</a:t>
            </a:r>
            <a:r>
              <a:rPr lang="en-US" altLang="zh-CN" dirty="0"/>
              <a:t>1</a:t>
            </a:r>
            <a:r>
              <a:rPr lang="zh-CN" altLang="zh-CN" dirty="0"/>
              <a:t>表示为</a:t>
            </a:r>
            <a:r>
              <a:rPr lang="en-US" altLang="zh-CN" dirty="0"/>
              <a:t>[0,1,0,0,0,0,0,0,0,0]</a:t>
            </a:r>
            <a:r>
              <a:rPr lang="zh-CN" altLang="zh-CN" dirty="0"/>
              <a:t>等，也就是把一个</a:t>
            </a:r>
            <a:r>
              <a:rPr lang="en-US" altLang="zh-CN" dirty="0"/>
              <a:t>10</a:t>
            </a:r>
            <a:r>
              <a:rPr lang="zh-CN" altLang="zh-CN" dirty="0"/>
              <a:t>维的</a:t>
            </a:r>
            <a:r>
              <a:rPr lang="en-US" altLang="zh-CN" dirty="0"/>
              <a:t>bit</a:t>
            </a:r>
            <a:r>
              <a:rPr lang="zh-CN" altLang="zh-CN" dirty="0"/>
              <a:t>向量，相应下标置为</a:t>
            </a:r>
            <a:r>
              <a:rPr lang="en-US" altLang="zh-CN" dirty="0"/>
              <a:t>1</a:t>
            </a:r>
            <a:r>
              <a:rPr lang="zh-CN" altLang="zh-CN" dirty="0"/>
              <a:t>，其它位置则置为</a:t>
            </a:r>
            <a:r>
              <a:rPr lang="en-US" altLang="zh-CN" dirty="0"/>
              <a:t>0</a:t>
            </a:r>
            <a:r>
              <a:rPr lang="zh-CN" altLang="zh-CN" dirty="0"/>
              <a:t>，表示对应某个数字的输出</a:t>
            </a:r>
          </a:p>
          <a:p>
            <a:pPr lvl="1" algn="just"/>
            <a:r>
              <a:rPr lang="zh-CN" altLang="zh-CN" dirty="0"/>
              <a:t>对于</a:t>
            </a:r>
            <a:r>
              <a:rPr lang="zh-CN" altLang="zh-CN" dirty="0">
                <a:solidFill>
                  <a:srgbClr val="C00000"/>
                </a:solidFill>
              </a:rPr>
              <a:t>回归</a:t>
            </a:r>
            <a:r>
              <a:rPr lang="zh-CN" altLang="zh-CN" dirty="0"/>
              <a:t>问题来讲，我们往往要预测一个值</a:t>
            </a:r>
            <a:endParaRPr lang="en-US" altLang="zh-CN" dirty="0"/>
          </a:p>
          <a:p>
            <a:pPr lvl="2" algn="just"/>
            <a:r>
              <a:rPr lang="zh-CN" altLang="zh-CN" dirty="0"/>
              <a:t>一般直接使用数值型的输出值，作为样本的</a:t>
            </a:r>
            <a:r>
              <a:rPr lang="en-US" altLang="zh-CN" dirty="0"/>
              <a:t>Y</a:t>
            </a:r>
            <a:r>
              <a:rPr lang="zh-CN" altLang="zh-CN" dirty="0"/>
              <a:t>部分即可</a:t>
            </a:r>
            <a:endParaRPr lang="en-US" altLang="zh-CN" dirty="0"/>
          </a:p>
          <a:p>
            <a:pPr lvl="2" algn="just"/>
            <a:r>
              <a:rPr lang="zh-CN" altLang="en-US" dirty="0"/>
              <a:t>比如预测明天的股票价格，用价格作为输出即可</a:t>
            </a:r>
            <a:endParaRPr lang="zh-CN" altLang="zh-CN" dirty="0"/>
          </a:p>
        </p:txBody>
      </p:sp>
    </p:spTree>
    <p:extLst>
      <p:ext uri="{BB962C8B-B14F-4D97-AF65-F5344CB8AC3E}">
        <p14:creationId xmlns:p14="http://schemas.microsoft.com/office/powerpoint/2010/main" val="16835023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CA0FF-46DB-1644-8BCE-C7A91BD90A1D}"/>
              </a:ext>
            </a:extLst>
          </p:cNvPr>
          <p:cNvSpPr>
            <a:spLocks noGrp="1"/>
          </p:cNvSpPr>
          <p:nvPr>
            <p:ph type="title"/>
          </p:nvPr>
        </p:nvSpPr>
        <p:spPr/>
        <p:txBody>
          <a:bodyPr/>
          <a:lstStyle/>
          <a:p>
            <a:r>
              <a:rPr lang="zh-CN" altLang="en-US" dirty="0"/>
              <a:t>机器学习准备</a:t>
            </a:r>
          </a:p>
        </p:txBody>
      </p:sp>
      <p:pic>
        <p:nvPicPr>
          <p:cNvPr id="5" name="Picture 4" descr="https://gimg2.baidu.com/image_search/src=http%3A%2F%2Fpic.51yuansu.com%2Fpic3%2Fcover%2F03%2F46%2F97%2F5bab68eb6b4a1_610.jpg&amp;refer=http%3A%2F%2Fpic.51yuansu.com&amp;app=2002&amp;size=f9999,10000&amp;q=a80&amp;n=0&amp;g=0n&amp;fmt=jpeg?sec=1636806551&amp;t=fce412286299fb8c7d98cdbcbd681ecd"/>
          <p:cNvPicPr>
            <a:picLocks noChangeAspect="1" noChangeArrowheads="1"/>
          </p:cNvPicPr>
          <p:nvPr/>
        </p:nvPicPr>
        <p:blipFill>
          <a:blip r:embed="rId2">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2459182" y="819150"/>
            <a:ext cx="3926897" cy="4004147"/>
          </a:xfrm>
          <a:prstGeom prst="rect">
            <a:avLst/>
          </a:prstGeom>
          <a:noFill/>
          <a:extLst>
            <a:ext uri="{909E8E84-426E-40DD-AFC4-6F175D3DCCD1}">
              <a14:hiddenFill xmlns:a14="http://schemas.microsoft.com/office/drawing/2010/main">
                <a:solidFill>
                  <a:srgbClr val="FFFFFF"/>
                </a:solidFill>
              </a14:hiddenFill>
            </a:ext>
          </a:extLst>
        </p:spPr>
      </p:pic>
      <p:sp>
        <p:nvSpPr>
          <p:cNvPr id="6" name="内容占位符 2">
            <a:extLst>
              <a:ext uri="{FF2B5EF4-FFF2-40B4-BE49-F238E27FC236}">
                <a16:creationId xmlns:a16="http://schemas.microsoft.com/office/drawing/2014/main" id="{82DE9EF7-9057-4572-A7DF-2E2F069C72C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zh-CN" dirty="0"/>
          </a:p>
        </p:txBody>
      </p:sp>
    </p:spTree>
    <p:extLst>
      <p:ext uri="{BB962C8B-B14F-4D97-AF65-F5344CB8AC3E}">
        <p14:creationId xmlns:p14="http://schemas.microsoft.com/office/powerpoint/2010/main" val="13888074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3" name="内容占位符 2">
            <a:extLst>
              <a:ext uri="{FF2B5EF4-FFF2-40B4-BE49-F238E27FC236}">
                <a16:creationId xmlns:a16="http://schemas.microsoft.com/office/drawing/2014/main" id="{A4F34CD6-C4F2-1E45-9B7E-02BD8BA944CA}"/>
              </a:ext>
            </a:extLst>
          </p:cNvPr>
          <p:cNvSpPr>
            <a:spLocks noGrp="1"/>
          </p:cNvSpPr>
          <p:nvPr>
            <p:ph idx="1"/>
          </p:nvPr>
        </p:nvSpPr>
        <p:spPr>
          <a:xfrm>
            <a:off x="526143" y="971550"/>
            <a:ext cx="8030028" cy="3771900"/>
          </a:xfrm>
        </p:spPr>
        <p:txBody>
          <a:bodyPr>
            <a:normAutofit/>
          </a:bodyPr>
          <a:lstStyle/>
          <a:p>
            <a:pPr algn="just"/>
            <a:r>
              <a:rPr lang="zh-CN" altLang="en-US" dirty="0"/>
              <a:t>人工智能与机器学习</a:t>
            </a:r>
            <a:endParaRPr lang="en-US" altLang="zh-CN" dirty="0"/>
          </a:p>
          <a:p>
            <a:pPr lvl="1" algn="just"/>
            <a:r>
              <a:rPr lang="zh-CN" altLang="zh-CN" dirty="0">
                <a:solidFill>
                  <a:srgbClr val="C00000"/>
                </a:solidFill>
              </a:rPr>
              <a:t>人工智能</a:t>
            </a:r>
            <a:r>
              <a:rPr lang="en-US" altLang="zh-CN" dirty="0">
                <a:solidFill>
                  <a:srgbClr val="C00000"/>
                </a:solidFill>
              </a:rPr>
              <a:t>(Artificial Intelligence)</a:t>
            </a:r>
            <a:r>
              <a:rPr lang="zh-CN" altLang="zh-CN" dirty="0"/>
              <a:t>，指的是能和人一样进行感知、认知、决策、执行的人工程序或系统</a:t>
            </a:r>
            <a:endParaRPr lang="en-US" altLang="zh-CN" dirty="0"/>
          </a:p>
          <a:p>
            <a:pPr lvl="2" algn="just"/>
            <a:r>
              <a:rPr lang="zh-CN" altLang="zh-CN" dirty="0"/>
              <a:t>人工智能从</a:t>
            </a:r>
            <a:r>
              <a:rPr lang="en-US" altLang="zh-CN" dirty="0"/>
              <a:t>1956</a:t>
            </a:r>
            <a:r>
              <a:rPr lang="zh-CN" altLang="zh-CN" dirty="0"/>
              <a:t>年被提出至今，经历了三次大的热潮</a:t>
            </a:r>
            <a:endParaRPr lang="en-US" altLang="zh-CN" dirty="0"/>
          </a:p>
          <a:p>
            <a:pPr lvl="1" algn="just"/>
            <a:r>
              <a:rPr lang="en-US" altLang="zh-CN" dirty="0"/>
              <a:t>21 </a:t>
            </a:r>
            <a:r>
              <a:rPr lang="zh-CN" altLang="zh-CN" dirty="0"/>
              <a:t>世纪初，随着深度学习技术在图像、音频、视频、文本等数据处理领域的突破，人工智能迎来最新的</a:t>
            </a:r>
            <a:r>
              <a:rPr lang="zh-CN" altLang="zh-CN" dirty="0">
                <a:solidFill>
                  <a:srgbClr val="C00000"/>
                </a:solidFill>
              </a:rPr>
              <a:t>第三次浪潮</a:t>
            </a:r>
            <a:endParaRPr lang="en-US" altLang="zh-CN" dirty="0"/>
          </a:p>
          <a:p>
            <a:pPr lvl="2" algn="just"/>
            <a:r>
              <a:rPr lang="zh-CN" altLang="zh-CN" dirty="0"/>
              <a:t>在某些</a:t>
            </a:r>
            <a:r>
              <a:rPr lang="zh-CN" altLang="zh-CN" dirty="0">
                <a:solidFill>
                  <a:srgbClr val="C00000"/>
                </a:solidFill>
              </a:rPr>
              <a:t>感知领域</a:t>
            </a:r>
            <a:r>
              <a:rPr lang="zh-CN" altLang="zh-CN" dirty="0"/>
              <a:t>、甚至带有决策的游戏领域，人工智能的能力已经超越了人类</a:t>
            </a:r>
            <a:endParaRPr lang="en-US" altLang="zh-CN" sz="1300" dirty="0"/>
          </a:p>
        </p:txBody>
      </p:sp>
      <p:pic>
        <p:nvPicPr>
          <p:cNvPr id="4" name="图片 3">
            <a:extLst>
              <a:ext uri="{FF2B5EF4-FFF2-40B4-BE49-F238E27FC236}">
                <a16:creationId xmlns:a16="http://schemas.microsoft.com/office/drawing/2014/main" id="{29B8E517-AE14-4957-8544-CE6846E3835F}"/>
              </a:ext>
            </a:extLst>
          </p:cNvPr>
          <p:cNvPicPr>
            <a:picLocks noChangeAspect="1"/>
          </p:cNvPicPr>
          <p:nvPr/>
        </p:nvPicPr>
        <p:blipFill>
          <a:blip r:embed="rId2"/>
          <a:stretch>
            <a:fillRect/>
          </a:stretch>
        </p:blipFill>
        <p:spPr>
          <a:xfrm>
            <a:off x="3240859" y="3165649"/>
            <a:ext cx="2813903" cy="1727578"/>
          </a:xfrm>
          <a:prstGeom prst="rect">
            <a:avLst/>
          </a:prstGeom>
        </p:spPr>
      </p:pic>
    </p:spTree>
    <p:extLst>
      <p:ext uri="{BB962C8B-B14F-4D97-AF65-F5344CB8AC3E}">
        <p14:creationId xmlns:p14="http://schemas.microsoft.com/office/powerpoint/2010/main" val="8794800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BECC3655-1C92-4FAE-B657-EE4B7454F240}"/>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sz="1800" dirty="0"/>
              <a:t>机器学习分类</a:t>
            </a:r>
            <a:endParaRPr lang="en-US" altLang="zh-CN" sz="1800" dirty="0"/>
          </a:p>
          <a:p>
            <a:r>
              <a:rPr lang="en-US" altLang="zh-CN" sz="1800" b="1" dirty="0">
                <a:solidFill>
                  <a:srgbClr val="C00000"/>
                </a:solidFill>
              </a:rPr>
              <a:t>(1)</a:t>
            </a:r>
            <a:r>
              <a:rPr lang="zh-CN" altLang="zh-CN" sz="1800" b="1" dirty="0">
                <a:solidFill>
                  <a:srgbClr val="C00000"/>
                </a:solidFill>
              </a:rPr>
              <a:t>有监督学习</a:t>
            </a:r>
            <a:endParaRPr lang="zh-CN" altLang="zh-CN" sz="1800" dirty="0">
              <a:solidFill>
                <a:srgbClr val="C00000"/>
              </a:solidFill>
            </a:endParaRPr>
          </a:p>
          <a:p>
            <a:pPr lvl="1" algn="just"/>
            <a:r>
              <a:rPr lang="zh-CN" altLang="zh-CN" sz="1600" dirty="0"/>
              <a:t>在有监督学习中，训练样本数据有对应的目标值，也就是样本</a:t>
            </a:r>
            <a:r>
              <a:rPr lang="zh-CN" altLang="zh-CN" sz="1600" dirty="0">
                <a:solidFill>
                  <a:srgbClr val="C00000"/>
                </a:solidFill>
              </a:rPr>
              <a:t>有</a:t>
            </a:r>
            <a:r>
              <a:rPr lang="en-US" altLang="zh-CN" sz="1600" dirty="0">
                <a:solidFill>
                  <a:srgbClr val="C00000"/>
                </a:solidFill>
              </a:rPr>
              <a:t>X</a:t>
            </a:r>
            <a:r>
              <a:rPr lang="zh-CN" altLang="zh-CN" sz="1600" dirty="0">
                <a:solidFill>
                  <a:srgbClr val="C00000"/>
                </a:solidFill>
              </a:rPr>
              <a:t>部分和</a:t>
            </a:r>
            <a:r>
              <a:rPr lang="en-US" altLang="zh-CN" sz="1600" dirty="0">
                <a:solidFill>
                  <a:srgbClr val="C00000"/>
                </a:solidFill>
              </a:rPr>
              <a:t>Y</a:t>
            </a:r>
            <a:r>
              <a:rPr lang="zh-CN" altLang="zh-CN" sz="1600" dirty="0">
                <a:solidFill>
                  <a:srgbClr val="C00000"/>
                </a:solidFill>
              </a:rPr>
              <a:t>部分</a:t>
            </a:r>
            <a:endParaRPr lang="en-US" altLang="zh-CN" sz="1600" dirty="0"/>
          </a:p>
          <a:p>
            <a:pPr lvl="2" algn="just"/>
            <a:r>
              <a:rPr lang="en-US" altLang="zh-CN" sz="1400" dirty="0"/>
              <a:t>X</a:t>
            </a:r>
            <a:r>
              <a:rPr lang="zh-CN" altLang="zh-CN" sz="1400" dirty="0"/>
              <a:t>是自变量，</a:t>
            </a:r>
            <a:r>
              <a:rPr lang="en-US" altLang="zh-CN" sz="1400" dirty="0"/>
              <a:t>Y</a:t>
            </a:r>
            <a:r>
              <a:rPr lang="zh-CN" altLang="zh-CN" sz="1400" dirty="0"/>
              <a:t>是因变量，或者说</a:t>
            </a:r>
            <a:r>
              <a:rPr lang="en-US" altLang="zh-CN" sz="1400" dirty="0"/>
              <a:t>X</a:t>
            </a:r>
            <a:r>
              <a:rPr lang="zh-CN" altLang="zh-CN" sz="1400" dirty="0"/>
              <a:t>是输入，</a:t>
            </a:r>
            <a:r>
              <a:rPr lang="en-US" altLang="zh-CN" sz="1400" dirty="0"/>
              <a:t>Y</a:t>
            </a:r>
            <a:r>
              <a:rPr lang="zh-CN" altLang="zh-CN" sz="1400" dirty="0"/>
              <a:t>是预期输出</a:t>
            </a:r>
            <a:endParaRPr lang="en-US" altLang="zh-CN" sz="1400" dirty="0"/>
          </a:p>
          <a:p>
            <a:pPr lvl="2" algn="just"/>
            <a:r>
              <a:rPr lang="zh-CN" altLang="zh-CN" sz="1400" dirty="0"/>
              <a:t>监督学习通过对数据样本中</a:t>
            </a:r>
            <a:r>
              <a:rPr lang="en-US" altLang="zh-CN" sz="1400" dirty="0"/>
              <a:t>X</a:t>
            </a:r>
            <a:r>
              <a:rPr lang="zh-CN" altLang="zh-CN" sz="1400" dirty="0"/>
              <a:t>和</a:t>
            </a:r>
            <a:r>
              <a:rPr lang="en-US" altLang="zh-CN" sz="1400" dirty="0"/>
              <a:t>Y</a:t>
            </a:r>
            <a:r>
              <a:rPr lang="zh-CN" altLang="zh-CN" sz="1400" dirty="0"/>
              <a:t>关系的学习，学习到它们之间的映射关系</a:t>
            </a:r>
            <a:endParaRPr lang="en-US" altLang="zh-CN" sz="1400" dirty="0"/>
          </a:p>
          <a:p>
            <a:pPr lvl="2" algn="just"/>
            <a:r>
              <a:rPr lang="zh-CN" altLang="zh-CN" sz="1400" dirty="0"/>
              <a:t>监督学习，包括分类和回归</a:t>
            </a:r>
          </a:p>
          <a:p>
            <a:pPr lvl="1" algn="just"/>
            <a:r>
              <a:rPr lang="zh-CN" altLang="zh-CN" sz="1600" dirty="0"/>
              <a:t>比如识别邮箱里的</a:t>
            </a:r>
            <a:r>
              <a:rPr lang="zh-CN" altLang="zh-CN" sz="1600" dirty="0">
                <a:solidFill>
                  <a:srgbClr val="C00000"/>
                </a:solidFill>
              </a:rPr>
              <a:t>垃圾邮件</a:t>
            </a:r>
            <a:r>
              <a:rPr lang="zh-CN" altLang="zh-CN" sz="1600" dirty="0"/>
              <a:t>，就是一个分类问题</a:t>
            </a:r>
            <a:endParaRPr lang="en-US" altLang="zh-CN" sz="1600" dirty="0"/>
          </a:p>
          <a:p>
            <a:pPr lvl="2" algn="just"/>
            <a:r>
              <a:rPr lang="zh-CN" altLang="zh-CN" sz="1400" dirty="0"/>
              <a:t>首先需要收集一些历史邮件，包括垃圾邮件和正常邮件，并且进行标记，这个标记就是</a:t>
            </a:r>
            <a:r>
              <a:rPr lang="en-US" altLang="zh-CN" sz="1400" dirty="0"/>
              <a:t>Y</a:t>
            </a:r>
          </a:p>
          <a:p>
            <a:pPr lvl="2" algn="just"/>
            <a:r>
              <a:rPr lang="zh-CN" altLang="zh-CN" sz="1400" dirty="0"/>
              <a:t>然后利用这些有标记的数据进行模型训练</a:t>
            </a:r>
            <a:endParaRPr lang="en-US" altLang="zh-CN" sz="1400" dirty="0"/>
          </a:p>
          <a:p>
            <a:pPr lvl="2" algn="just"/>
            <a:r>
              <a:rPr lang="zh-CN" altLang="zh-CN" sz="1400" dirty="0"/>
              <a:t>当我们接收到新的邮件的时候，利用这个模型，就可以识别这个邮件是不是垃圾邮件</a:t>
            </a:r>
            <a:endParaRPr lang="zh-CN" altLang="zh-CN" sz="1400" b="1" dirty="0"/>
          </a:p>
        </p:txBody>
      </p:sp>
    </p:spTree>
    <p:extLst>
      <p:ext uri="{BB962C8B-B14F-4D97-AF65-F5344CB8AC3E}">
        <p14:creationId xmlns:p14="http://schemas.microsoft.com/office/powerpoint/2010/main" val="35245822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30B1AF76-3D0C-4F24-B5BF-3379EE7D6078}"/>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机器学习分类</a:t>
            </a:r>
            <a:endParaRPr lang="en-US" altLang="zh-CN" dirty="0"/>
          </a:p>
          <a:p>
            <a:r>
              <a:rPr lang="en-US" altLang="zh-CN" b="1" dirty="0">
                <a:solidFill>
                  <a:srgbClr val="C00000"/>
                </a:solidFill>
              </a:rPr>
              <a:t>(1)</a:t>
            </a:r>
            <a:r>
              <a:rPr lang="zh-CN" altLang="zh-CN" b="1" dirty="0">
                <a:solidFill>
                  <a:srgbClr val="C00000"/>
                </a:solidFill>
              </a:rPr>
              <a:t>有监督学习</a:t>
            </a:r>
            <a:endParaRPr lang="zh-CN" altLang="zh-CN" dirty="0">
              <a:solidFill>
                <a:srgbClr val="C00000"/>
              </a:solidFill>
            </a:endParaRPr>
          </a:p>
          <a:p>
            <a:pPr lvl="1" algn="just"/>
            <a:r>
              <a:rPr lang="zh-CN" altLang="zh-CN" dirty="0"/>
              <a:t>在股票预测中，利用股票数据里面的自相关性，也就是股价和自己的历史具有某种相关性，我们可以把今天以及今天以前的</a:t>
            </a:r>
            <a:r>
              <a:rPr lang="en-US" altLang="zh-CN" dirty="0"/>
              <a:t>K</a:t>
            </a:r>
            <a:r>
              <a:rPr lang="zh-CN" altLang="zh-CN" dirty="0"/>
              <a:t>天的价格作为自变量，明天的价格作为因变量</a:t>
            </a:r>
            <a:endParaRPr lang="en-US" altLang="zh-CN" dirty="0"/>
          </a:p>
          <a:p>
            <a:pPr lvl="2" algn="just"/>
            <a:r>
              <a:rPr lang="zh-CN" altLang="zh-CN" dirty="0"/>
              <a:t>在历史数据上，用</a:t>
            </a:r>
            <a:r>
              <a:rPr lang="en-US" altLang="zh-CN" dirty="0"/>
              <a:t>K+1</a:t>
            </a:r>
            <a:r>
              <a:rPr lang="zh-CN" altLang="zh-CN" dirty="0"/>
              <a:t>大小的滑动窗口，不断滑动对准历史数据，就可以构造大量的样本</a:t>
            </a:r>
            <a:endParaRPr lang="en-US" altLang="zh-CN" dirty="0"/>
          </a:p>
          <a:p>
            <a:pPr lvl="2" algn="just"/>
            <a:r>
              <a:rPr lang="zh-CN" altLang="zh-CN" dirty="0"/>
              <a:t>用这些样本，训练一个</a:t>
            </a:r>
            <a:r>
              <a:rPr lang="zh-CN" altLang="zh-CN" dirty="0">
                <a:solidFill>
                  <a:srgbClr val="C00000"/>
                </a:solidFill>
              </a:rPr>
              <a:t>回归模型</a:t>
            </a:r>
            <a:r>
              <a:rPr lang="zh-CN" altLang="zh-CN" dirty="0"/>
              <a:t>，来对股价进行预测</a:t>
            </a:r>
          </a:p>
          <a:p>
            <a:pPr lvl="3" algn="just"/>
            <a:r>
              <a:rPr lang="zh-CN" altLang="zh-CN" dirty="0">
                <a:solidFill>
                  <a:srgbClr val="C00000"/>
                </a:solidFill>
              </a:rPr>
              <a:t>回归</a:t>
            </a:r>
            <a:r>
              <a:rPr lang="zh-CN" altLang="zh-CN" dirty="0"/>
              <a:t>，是一种预测性的技术</a:t>
            </a:r>
            <a:endParaRPr lang="en-US" altLang="zh-CN" dirty="0"/>
          </a:p>
          <a:p>
            <a:pPr lvl="3" algn="just"/>
            <a:r>
              <a:rPr lang="zh-CN" altLang="zh-CN" dirty="0"/>
              <a:t>按照涉及的变量的多少，分为一元回归和多元回归</a:t>
            </a:r>
            <a:endParaRPr lang="en-US" altLang="zh-CN" dirty="0"/>
          </a:p>
          <a:p>
            <a:pPr lvl="3" algn="just"/>
            <a:r>
              <a:rPr lang="zh-CN" altLang="zh-CN" dirty="0"/>
              <a:t>按照自变量和因变量之间的关系类型，可分为</a:t>
            </a:r>
            <a:r>
              <a:rPr lang="zh-CN" altLang="zh-CN" dirty="0">
                <a:solidFill>
                  <a:srgbClr val="C00000"/>
                </a:solidFill>
              </a:rPr>
              <a:t>线性回归和非线性回归</a:t>
            </a:r>
            <a:endParaRPr lang="zh-CN" altLang="zh-CN" b="1" dirty="0">
              <a:solidFill>
                <a:srgbClr val="C00000"/>
              </a:solidFill>
            </a:endParaRPr>
          </a:p>
        </p:txBody>
      </p:sp>
    </p:spTree>
    <p:extLst>
      <p:ext uri="{BB962C8B-B14F-4D97-AF65-F5344CB8AC3E}">
        <p14:creationId xmlns:p14="http://schemas.microsoft.com/office/powerpoint/2010/main" val="31177645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C9A009E7-C3BC-4C39-86E9-01FA5159EBA5}"/>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机器学习分类</a:t>
            </a:r>
            <a:endParaRPr lang="en-US" altLang="zh-CN" dirty="0"/>
          </a:p>
          <a:p>
            <a:r>
              <a:rPr lang="en-US" altLang="zh-CN" b="1" dirty="0">
                <a:solidFill>
                  <a:srgbClr val="C00000"/>
                </a:solidFill>
              </a:rPr>
              <a:t>(1)</a:t>
            </a:r>
            <a:r>
              <a:rPr lang="zh-CN" altLang="zh-CN" b="1" dirty="0">
                <a:solidFill>
                  <a:srgbClr val="C00000"/>
                </a:solidFill>
              </a:rPr>
              <a:t>有监督学习</a:t>
            </a:r>
            <a:endParaRPr lang="zh-CN" altLang="zh-CN" dirty="0">
              <a:solidFill>
                <a:srgbClr val="C00000"/>
              </a:solidFill>
            </a:endParaRPr>
          </a:p>
          <a:p>
            <a:pPr lvl="1" algn="just"/>
            <a:r>
              <a:rPr lang="zh-CN" altLang="zh-CN" dirty="0"/>
              <a:t>在有监督学习中，获取具有目标值的样本数据，成本是很高的</a:t>
            </a:r>
            <a:endParaRPr lang="en-US" altLang="zh-CN" dirty="0"/>
          </a:p>
          <a:p>
            <a:pPr lvl="1" algn="just"/>
            <a:r>
              <a:rPr lang="zh-CN" altLang="zh-CN" dirty="0"/>
              <a:t>主要原因是，数据需要依赖大量的</a:t>
            </a:r>
            <a:r>
              <a:rPr lang="zh-CN" altLang="zh-CN" dirty="0">
                <a:solidFill>
                  <a:srgbClr val="C00000"/>
                </a:solidFill>
              </a:rPr>
              <a:t>人工进行标注</a:t>
            </a:r>
            <a:endParaRPr lang="en-US" altLang="zh-CN" dirty="0"/>
          </a:p>
          <a:p>
            <a:pPr lvl="2" algn="just"/>
            <a:r>
              <a:rPr lang="zh-CN" altLang="zh-CN" dirty="0"/>
              <a:t>他们就是人工智能产业的</a:t>
            </a:r>
            <a:r>
              <a:rPr lang="zh-CN" altLang="zh-CN" dirty="0">
                <a:solidFill>
                  <a:srgbClr val="C00000"/>
                </a:solidFill>
              </a:rPr>
              <a:t>蓝领工人</a:t>
            </a:r>
            <a:endParaRPr lang="zh-CN" altLang="zh-CN" b="1" dirty="0">
              <a:solidFill>
                <a:srgbClr val="C00000"/>
              </a:solidFill>
            </a:endParaRPr>
          </a:p>
        </p:txBody>
      </p:sp>
      <p:pic>
        <p:nvPicPr>
          <p:cNvPr id="5" name="图片 4">
            <a:extLst>
              <a:ext uri="{FF2B5EF4-FFF2-40B4-BE49-F238E27FC236}">
                <a16:creationId xmlns:a16="http://schemas.microsoft.com/office/drawing/2014/main" id="{F4E8AF54-9233-4194-AC84-DE2CD48D3AC7}"/>
              </a:ext>
            </a:extLst>
          </p:cNvPr>
          <p:cNvPicPr>
            <a:picLocks noChangeAspect="1"/>
          </p:cNvPicPr>
          <p:nvPr/>
        </p:nvPicPr>
        <p:blipFill>
          <a:blip r:embed="rId2"/>
          <a:stretch>
            <a:fillRect/>
          </a:stretch>
        </p:blipFill>
        <p:spPr>
          <a:xfrm>
            <a:off x="2612571" y="2857500"/>
            <a:ext cx="3679371" cy="1920757"/>
          </a:xfrm>
          <a:prstGeom prst="rect">
            <a:avLst/>
          </a:prstGeom>
        </p:spPr>
      </p:pic>
    </p:spTree>
    <p:extLst>
      <p:ext uri="{BB962C8B-B14F-4D97-AF65-F5344CB8AC3E}">
        <p14:creationId xmlns:p14="http://schemas.microsoft.com/office/powerpoint/2010/main" val="1251189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C3E6C08B-DA9F-4D40-8EA0-83738E1E7430}"/>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机器学习分类</a:t>
            </a:r>
            <a:endParaRPr lang="en-US" altLang="zh-CN" dirty="0"/>
          </a:p>
          <a:p>
            <a:r>
              <a:rPr lang="en-US" altLang="zh-CN" b="1" dirty="0">
                <a:solidFill>
                  <a:srgbClr val="C00000"/>
                </a:solidFill>
              </a:rPr>
              <a:t>(2)</a:t>
            </a:r>
            <a:r>
              <a:rPr lang="zh-CN" altLang="zh-CN" b="1" dirty="0">
                <a:solidFill>
                  <a:srgbClr val="C00000"/>
                </a:solidFill>
              </a:rPr>
              <a:t>无监督学习</a:t>
            </a:r>
            <a:endParaRPr lang="zh-CN" altLang="zh-CN" dirty="0">
              <a:solidFill>
                <a:srgbClr val="C00000"/>
              </a:solidFill>
            </a:endParaRPr>
          </a:p>
          <a:p>
            <a:pPr lvl="1" algn="just"/>
            <a:r>
              <a:rPr lang="zh-CN" altLang="zh-CN" dirty="0"/>
              <a:t>在无监督学习中，样本数据</a:t>
            </a:r>
            <a:r>
              <a:rPr lang="zh-CN" altLang="zh-CN" dirty="0">
                <a:solidFill>
                  <a:srgbClr val="C00000"/>
                </a:solidFill>
              </a:rPr>
              <a:t>无需人工标注</a:t>
            </a:r>
            <a:r>
              <a:rPr lang="zh-CN" altLang="zh-CN" dirty="0"/>
              <a:t>，也就是没有目标值</a:t>
            </a:r>
            <a:endParaRPr lang="en-US" altLang="zh-CN" dirty="0"/>
          </a:p>
          <a:p>
            <a:pPr lvl="2" algn="just"/>
            <a:r>
              <a:rPr lang="zh-CN" altLang="zh-CN" dirty="0"/>
              <a:t>我们的目的在于分析数据的</a:t>
            </a:r>
            <a:r>
              <a:rPr lang="zh-CN" altLang="zh-CN" dirty="0">
                <a:solidFill>
                  <a:srgbClr val="C00000"/>
                </a:solidFill>
              </a:rPr>
              <a:t>内在结构</a:t>
            </a:r>
            <a:endParaRPr lang="en-US" altLang="zh-CN" dirty="0"/>
          </a:p>
          <a:p>
            <a:pPr lvl="1" algn="just"/>
            <a:r>
              <a:rPr lang="zh-CN" altLang="zh-CN" dirty="0"/>
              <a:t>举个例子，每天早晨各大通讯社、新闻网站发布大量的新闻，一条一条全部看完，是很费时间的</a:t>
            </a:r>
            <a:endParaRPr lang="en-US" altLang="zh-CN" dirty="0"/>
          </a:p>
          <a:p>
            <a:pPr lvl="2" algn="just"/>
            <a:r>
              <a:rPr lang="zh-CN" altLang="zh-CN" dirty="0"/>
              <a:t>如果我们能够利用一个机器学习模型，自动根据新闻内容，把新闻聚拢成几堆，然后为每一堆新闻生成一个摘要，人们阅读起来，就会方便很多</a:t>
            </a:r>
            <a:endParaRPr lang="en-US" altLang="zh-CN" dirty="0"/>
          </a:p>
          <a:p>
            <a:pPr lvl="1" algn="just"/>
            <a:r>
              <a:rPr lang="zh-CN" altLang="zh-CN" dirty="0"/>
              <a:t>这就是数据</a:t>
            </a:r>
            <a:r>
              <a:rPr lang="zh-CN" altLang="zh-CN" dirty="0">
                <a:solidFill>
                  <a:srgbClr val="C00000"/>
                </a:solidFill>
              </a:rPr>
              <a:t>聚类，聚类是一种无监督学习的方法</a:t>
            </a:r>
            <a:endParaRPr lang="zh-CN" altLang="zh-CN" dirty="0"/>
          </a:p>
        </p:txBody>
      </p:sp>
    </p:spTree>
    <p:extLst>
      <p:ext uri="{BB962C8B-B14F-4D97-AF65-F5344CB8AC3E}">
        <p14:creationId xmlns:p14="http://schemas.microsoft.com/office/powerpoint/2010/main" val="22227557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4996537C-56B5-43E8-BC0E-C75D9789993A}"/>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机器学习分类</a:t>
            </a:r>
            <a:endParaRPr lang="en-US" altLang="zh-CN" dirty="0"/>
          </a:p>
          <a:p>
            <a:r>
              <a:rPr lang="en-US" altLang="zh-CN" b="1" dirty="0">
                <a:solidFill>
                  <a:srgbClr val="C00000"/>
                </a:solidFill>
              </a:rPr>
              <a:t>(2)</a:t>
            </a:r>
            <a:r>
              <a:rPr lang="zh-CN" altLang="zh-CN" b="1" dirty="0">
                <a:solidFill>
                  <a:srgbClr val="C00000"/>
                </a:solidFill>
              </a:rPr>
              <a:t>无监督学习</a:t>
            </a:r>
            <a:endParaRPr lang="zh-CN" altLang="zh-CN" dirty="0">
              <a:solidFill>
                <a:srgbClr val="C00000"/>
              </a:solidFill>
            </a:endParaRPr>
          </a:p>
          <a:p>
            <a:pPr lvl="1" algn="just"/>
            <a:r>
              <a:rPr lang="zh-CN" altLang="zh-CN" dirty="0"/>
              <a:t>在聚类中，对于目标数据中存在哪些类簇，事先是不知道的，可以设定为一个合理的取值</a:t>
            </a:r>
            <a:endParaRPr lang="en-US" altLang="zh-CN" dirty="0"/>
          </a:p>
          <a:p>
            <a:pPr lvl="2" algn="just"/>
            <a:r>
              <a:rPr lang="zh-CN" altLang="zh-CN" dirty="0"/>
              <a:t>我们要做的就是</a:t>
            </a:r>
            <a:r>
              <a:rPr lang="zh-CN" altLang="en-US" dirty="0"/>
              <a:t>，</a:t>
            </a:r>
            <a:r>
              <a:rPr lang="zh-CN" altLang="zh-CN" dirty="0"/>
              <a:t>把每一条新闻归入不同的类簇，</a:t>
            </a:r>
            <a:r>
              <a:rPr lang="zh-CN" altLang="en-US" dirty="0"/>
              <a:t>或者</a:t>
            </a:r>
            <a:r>
              <a:rPr lang="zh-CN" altLang="zh-CN" dirty="0"/>
              <a:t>把每个客户划分到不同的类簇，并且标记出来</a:t>
            </a:r>
          </a:p>
          <a:p>
            <a:pPr lvl="2" algn="just"/>
            <a:r>
              <a:rPr lang="zh-CN" altLang="zh-CN" dirty="0"/>
              <a:t>无监督学习，还包括数据降维</a:t>
            </a:r>
            <a:endParaRPr lang="en-US" altLang="zh-CN" dirty="0"/>
          </a:p>
          <a:p>
            <a:pPr lvl="2" algn="just"/>
            <a:r>
              <a:rPr lang="zh-CN" altLang="zh-CN" dirty="0"/>
              <a:t>降维，就是降低特征参数的维度，去除冗余的特征，用更加少的维度来表示样本。</a:t>
            </a:r>
          </a:p>
          <a:p>
            <a:pPr lvl="1" algn="just"/>
            <a:r>
              <a:rPr lang="zh-CN" altLang="zh-CN" dirty="0"/>
              <a:t>无监督学习与有监督学习的区别是，</a:t>
            </a:r>
            <a:r>
              <a:rPr lang="zh-CN" altLang="zh-CN" dirty="0">
                <a:solidFill>
                  <a:srgbClr val="C00000"/>
                </a:solidFill>
              </a:rPr>
              <a:t>数据不需要人工打标记</a:t>
            </a:r>
            <a:r>
              <a:rPr lang="zh-CN" altLang="zh-CN" dirty="0"/>
              <a:t>，数据获取成本低</a:t>
            </a:r>
          </a:p>
        </p:txBody>
      </p:sp>
    </p:spTree>
    <p:extLst>
      <p:ext uri="{BB962C8B-B14F-4D97-AF65-F5344CB8AC3E}">
        <p14:creationId xmlns:p14="http://schemas.microsoft.com/office/powerpoint/2010/main" val="30504706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10DFC6C0-7258-4665-86FF-8A986065D428}"/>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机器学习分类</a:t>
            </a:r>
            <a:endParaRPr lang="en-US" altLang="zh-CN" dirty="0"/>
          </a:p>
          <a:p>
            <a:r>
              <a:rPr lang="en-US" altLang="zh-CN" b="1" dirty="0">
                <a:solidFill>
                  <a:srgbClr val="C00000"/>
                </a:solidFill>
              </a:rPr>
              <a:t>(3)</a:t>
            </a:r>
            <a:r>
              <a:rPr lang="zh-CN" altLang="zh-CN" b="1" dirty="0">
                <a:solidFill>
                  <a:srgbClr val="C00000"/>
                </a:solidFill>
              </a:rPr>
              <a:t>半监督学习</a:t>
            </a:r>
            <a:endParaRPr lang="zh-CN" altLang="zh-CN" dirty="0">
              <a:solidFill>
                <a:srgbClr val="C00000"/>
              </a:solidFill>
            </a:endParaRPr>
          </a:p>
          <a:p>
            <a:pPr lvl="1" algn="just"/>
            <a:r>
              <a:rPr lang="zh-CN" altLang="zh-CN" dirty="0"/>
              <a:t>半监督学习是有监督学习和无监督学习相互结合的一种机器学习方法</a:t>
            </a:r>
            <a:endParaRPr lang="en-US" altLang="zh-CN" dirty="0"/>
          </a:p>
          <a:p>
            <a:pPr lvl="2" algn="just"/>
            <a:r>
              <a:rPr lang="zh-CN" altLang="zh-CN" dirty="0"/>
              <a:t>它是处理</a:t>
            </a:r>
            <a:r>
              <a:rPr lang="zh-CN" altLang="zh-CN" dirty="0">
                <a:solidFill>
                  <a:srgbClr val="C00000"/>
                </a:solidFill>
              </a:rPr>
              <a:t>有一小部分标注数据，但是大部分数据却是无标注</a:t>
            </a:r>
            <a:r>
              <a:rPr lang="zh-CN" altLang="zh-CN" dirty="0"/>
              <a:t>的这样一种情形的机器学习方法</a:t>
            </a:r>
          </a:p>
          <a:p>
            <a:pPr lvl="3" algn="just"/>
            <a:r>
              <a:rPr lang="zh-CN" altLang="zh-CN" dirty="0"/>
              <a:t>这种情况还是蛮常见的，因为大数据时代，我们最不缺的就是数据，但是经过标注的高质量的数据毕竟是一小部分</a:t>
            </a:r>
            <a:endParaRPr lang="en-US" altLang="zh-CN" dirty="0"/>
          </a:p>
          <a:p>
            <a:pPr lvl="3" algn="just"/>
            <a:r>
              <a:rPr lang="zh-CN" altLang="zh-CN" dirty="0"/>
              <a:t>半监督学习包括半监督分类、半监督回归、半监督聚类、半监督降维等</a:t>
            </a:r>
          </a:p>
        </p:txBody>
      </p:sp>
      <p:sp>
        <p:nvSpPr>
          <p:cNvPr id="5" name="矩形 4">
            <a:extLst>
              <a:ext uri="{FF2B5EF4-FFF2-40B4-BE49-F238E27FC236}">
                <a16:creationId xmlns:a16="http://schemas.microsoft.com/office/drawing/2014/main" id="{FCF943B8-3244-420D-B903-F0813A22FA6C}"/>
              </a:ext>
            </a:extLst>
          </p:cNvPr>
          <p:cNvSpPr/>
          <p:nvPr/>
        </p:nvSpPr>
        <p:spPr>
          <a:xfrm>
            <a:off x="1545774" y="3623979"/>
            <a:ext cx="2289628" cy="246743"/>
          </a:xfrm>
          <a:prstGeom prst="rect">
            <a:avLst/>
          </a:prstGeom>
          <a:solidFill>
            <a:schemeClr val="accent3">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ysClr val="windowText" lastClr="000000"/>
                </a:solidFill>
              </a:rPr>
              <a:t>有标注数据</a:t>
            </a:r>
          </a:p>
        </p:txBody>
      </p:sp>
      <p:sp>
        <p:nvSpPr>
          <p:cNvPr id="6" name="矩形 5">
            <a:extLst>
              <a:ext uri="{FF2B5EF4-FFF2-40B4-BE49-F238E27FC236}">
                <a16:creationId xmlns:a16="http://schemas.microsoft.com/office/drawing/2014/main" id="{42B4EA6A-DA30-412A-A169-A902A17450E6}"/>
              </a:ext>
            </a:extLst>
          </p:cNvPr>
          <p:cNvSpPr/>
          <p:nvPr/>
        </p:nvSpPr>
        <p:spPr>
          <a:xfrm>
            <a:off x="1545774" y="4099322"/>
            <a:ext cx="2289628" cy="838200"/>
          </a:xfrm>
          <a:prstGeom prst="rect">
            <a:avLst/>
          </a:prstGeom>
          <a:solidFill>
            <a:schemeClr val="accent3">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ysClr val="windowText" lastClr="000000"/>
                </a:solidFill>
              </a:rPr>
              <a:t>无标注数据</a:t>
            </a:r>
          </a:p>
        </p:txBody>
      </p:sp>
      <p:sp>
        <p:nvSpPr>
          <p:cNvPr id="7" name="缺角矩形 6">
            <a:extLst>
              <a:ext uri="{FF2B5EF4-FFF2-40B4-BE49-F238E27FC236}">
                <a16:creationId xmlns:a16="http://schemas.microsoft.com/office/drawing/2014/main" id="{98196E1C-875F-46E2-AF6D-F8C765941B41}"/>
              </a:ext>
            </a:extLst>
          </p:cNvPr>
          <p:cNvSpPr/>
          <p:nvPr/>
        </p:nvSpPr>
        <p:spPr>
          <a:xfrm>
            <a:off x="4738916" y="3664857"/>
            <a:ext cx="1411514" cy="1088571"/>
          </a:xfrm>
          <a:prstGeom prst="plaque">
            <a:avLst/>
          </a:prstGeom>
          <a:solidFill>
            <a:schemeClr val="accent3">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zh-CN" altLang="en-US" dirty="0">
                <a:solidFill>
                  <a:sysClr val="windowText" lastClr="000000"/>
                </a:solidFill>
              </a:rPr>
              <a:t>机器学习模型</a:t>
            </a:r>
          </a:p>
        </p:txBody>
      </p:sp>
      <p:sp>
        <p:nvSpPr>
          <p:cNvPr id="8" name="箭头: 右 7">
            <a:extLst>
              <a:ext uri="{FF2B5EF4-FFF2-40B4-BE49-F238E27FC236}">
                <a16:creationId xmlns:a16="http://schemas.microsoft.com/office/drawing/2014/main" id="{E3D8656D-9E9F-458E-A531-6510EDAAB122}"/>
              </a:ext>
            </a:extLst>
          </p:cNvPr>
          <p:cNvSpPr/>
          <p:nvPr/>
        </p:nvSpPr>
        <p:spPr>
          <a:xfrm>
            <a:off x="4060373" y="4098471"/>
            <a:ext cx="453572" cy="22134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479351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D77EACDB-A316-4800-9445-8C8CA3ACF128}"/>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机器学习分类</a:t>
            </a:r>
            <a:endParaRPr lang="en-US" altLang="zh-CN" dirty="0"/>
          </a:p>
          <a:p>
            <a:r>
              <a:rPr lang="en-US" altLang="zh-CN" dirty="0">
                <a:solidFill>
                  <a:srgbClr val="C00000"/>
                </a:solidFill>
              </a:rPr>
              <a:t>(4)</a:t>
            </a:r>
            <a:r>
              <a:rPr lang="zh-CN" altLang="zh-CN" b="1" dirty="0">
                <a:solidFill>
                  <a:srgbClr val="C00000"/>
                </a:solidFill>
              </a:rPr>
              <a:t>强化学习</a:t>
            </a:r>
            <a:endParaRPr lang="zh-CN" altLang="zh-CN" dirty="0">
              <a:solidFill>
                <a:srgbClr val="C00000"/>
              </a:solidFill>
            </a:endParaRPr>
          </a:p>
          <a:p>
            <a:pPr lvl="1" algn="just"/>
            <a:r>
              <a:rPr lang="zh-CN" altLang="zh-CN" dirty="0"/>
              <a:t>强化学习，需要对</a:t>
            </a:r>
            <a:r>
              <a:rPr lang="zh-CN" altLang="zh-CN" dirty="0">
                <a:solidFill>
                  <a:srgbClr val="C00000"/>
                </a:solidFill>
              </a:rPr>
              <a:t>系统和环境</a:t>
            </a:r>
            <a:r>
              <a:rPr lang="zh-CN" altLang="zh-CN" dirty="0"/>
              <a:t>进行建模，通过系统与外界环境进行不断的交互，并且获得反馈，修正机器学习模型</a:t>
            </a:r>
          </a:p>
          <a:p>
            <a:pPr lvl="1" algn="just"/>
            <a:r>
              <a:rPr lang="zh-CN" altLang="zh-CN" dirty="0"/>
              <a:t>强化学习针对流程中不断需要推理的场景，比如</a:t>
            </a:r>
            <a:r>
              <a:rPr lang="zh-CN" altLang="zh-CN" dirty="0">
                <a:solidFill>
                  <a:srgbClr val="C00000"/>
                </a:solidFill>
              </a:rPr>
              <a:t>自动驾驶、下棋</a:t>
            </a:r>
            <a:r>
              <a:rPr lang="zh-CN" altLang="zh-CN" dirty="0"/>
              <a:t>等</a:t>
            </a:r>
            <a:endParaRPr lang="en-US" altLang="zh-CN" dirty="0"/>
          </a:p>
          <a:p>
            <a:pPr lvl="2" algn="just"/>
            <a:r>
              <a:rPr lang="zh-CN" altLang="zh-CN" dirty="0"/>
              <a:t>战胜李世石和柯洁的</a:t>
            </a:r>
            <a:r>
              <a:rPr lang="en-US" altLang="zh-CN" dirty="0"/>
              <a:t>Alpha GO</a:t>
            </a:r>
            <a:r>
              <a:rPr lang="zh-CN" altLang="zh-CN" dirty="0"/>
              <a:t>，采用了最新的深度学习技术，并且结合了强化学习，表现出强大的学习能力</a:t>
            </a:r>
          </a:p>
        </p:txBody>
      </p:sp>
      <p:pic>
        <p:nvPicPr>
          <p:cNvPr id="5" name="图片 4">
            <a:extLst>
              <a:ext uri="{FF2B5EF4-FFF2-40B4-BE49-F238E27FC236}">
                <a16:creationId xmlns:a16="http://schemas.microsoft.com/office/drawing/2014/main" id="{9DACDD99-153C-4D9E-AA12-641DD47C8BA4}"/>
              </a:ext>
            </a:extLst>
          </p:cNvPr>
          <p:cNvPicPr>
            <a:picLocks noChangeAspect="1"/>
          </p:cNvPicPr>
          <p:nvPr/>
        </p:nvPicPr>
        <p:blipFill>
          <a:blip r:embed="rId2"/>
          <a:stretch>
            <a:fillRect/>
          </a:stretch>
        </p:blipFill>
        <p:spPr>
          <a:xfrm>
            <a:off x="3019710" y="3196772"/>
            <a:ext cx="3104579" cy="1813677"/>
          </a:xfrm>
          <a:prstGeom prst="rect">
            <a:avLst/>
          </a:prstGeom>
        </p:spPr>
      </p:pic>
    </p:spTree>
    <p:extLst>
      <p:ext uri="{BB962C8B-B14F-4D97-AF65-F5344CB8AC3E}">
        <p14:creationId xmlns:p14="http://schemas.microsoft.com/office/powerpoint/2010/main" val="7875893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pic>
        <p:nvPicPr>
          <p:cNvPr id="5" name="图片 4">
            <a:extLst>
              <a:ext uri="{FF2B5EF4-FFF2-40B4-BE49-F238E27FC236}">
                <a16:creationId xmlns:a16="http://schemas.microsoft.com/office/drawing/2014/main" id="{53EDFD00-AAC4-41E4-BE1F-A068017E3D69}"/>
              </a:ext>
            </a:extLst>
          </p:cNvPr>
          <p:cNvPicPr>
            <a:picLocks noChangeAspect="1"/>
          </p:cNvPicPr>
          <p:nvPr/>
        </p:nvPicPr>
        <p:blipFill>
          <a:blip r:embed="rId2"/>
          <a:stretch>
            <a:fillRect/>
          </a:stretch>
        </p:blipFill>
        <p:spPr>
          <a:xfrm>
            <a:off x="1657350" y="2514600"/>
            <a:ext cx="3529013" cy="2053159"/>
          </a:xfrm>
          <a:prstGeom prst="rect">
            <a:avLst/>
          </a:prstGeom>
        </p:spPr>
      </p:pic>
      <p:sp>
        <p:nvSpPr>
          <p:cNvPr id="6" name="矩形 5">
            <a:extLst>
              <a:ext uri="{FF2B5EF4-FFF2-40B4-BE49-F238E27FC236}">
                <a16:creationId xmlns:a16="http://schemas.microsoft.com/office/drawing/2014/main" id="{038D8943-21DD-4E8A-949C-046FDE475BFF}"/>
              </a:ext>
            </a:extLst>
          </p:cNvPr>
          <p:cNvSpPr/>
          <p:nvPr/>
        </p:nvSpPr>
        <p:spPr>
          <a:xfrm>
            <a:off x="5257800" y="3277172"/>
            <a:ext cx="3360057" cy="715581"/>
          </a:xfrm>
          <a:prstGeom prst="rect">
            <a:avLst/>
          </a:prstGeom>
          <a:solidFill>
            <a:schemeClr val="accent3">
              <a:lumMod val="20000"/>
              <a:lumOff val="80000"/>
            </a:schemeClr>
          </a:solidFill>
          <a:ln>
            <a:solidFill>
              <a:srgbClr val="C00000"/>
            </a:solidFill>
          </a:ln>
        </p:spPr>
        <p:txBody>
          <a:bodyPr wrap="square">
            <a:spAutoFit/>
          </a:bodyPr>
          <a:lstStyle/>
          <a:p>
            <a:pPr algn="just"/>
            <a:r>
              <a:rPr lang="zh-CN" altLang="zh-CN" sz="1350" dirty="0">
                <a:ea typeface="Times New Roman" panose="02020603050405020304" pitchFamily="18" charset="0"/>
              </a:rPr>
              <a:t> </a:t>
            </a:r>
            <a:r>
              <a:rPr lang="zh-CN" altLang="zh-CN" sz="1350" dirty="0">
                <a:latin typeface="Times New Roman" panose="02020603050405020304" pitchFamily="18" charset="0"/>
                <a:ea typeface="宋体" panose="02010600030101010101" pitchFamily="2" charset="-122"/>
                <a:cs typeface="Times New Roman" panose="02020603050405020304" pitchFamily="18" charset="0"/>
              </a:rPr>
              <a:t>需要注意的是，深度学习不是与分类、回归、聚类、降维并列的概念，深度学习技术可以用于分类、回归、聚类、降维等</a:t>
            </a:r>
            <a:endParaRPr lang="zh-CN" altLang="en-US" sz="1350" dirty="0"/>
          </a:p>
        </p:txBody>
      </p:sp>
      <p:sp>
        <p:nvSpPr>
          <p:cNvPr id="7" name="内容占位符 2">
            <a:extLst>
              <a:ext uri="{FF2B5EF4-FFF2-40B4-BE49-F238E27FC236}">
                <a16:creationId xmlns:a16="http://schemas.microsoft.com/office/drawing/2014/main" id="{6DCE5179-F95D-4977-BFD9-B4963BA30EF0}"/>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深度学习</a:t>
            </a:r>
            <a:endParaRPr lang="en-US" altLang="zh-CN" dirty="0"/>
          </a:p>
          <a:p>
            <a:pPr lvl="1"/>
            <a:r>
              <a:rPr lang="zh-CN" altLang="zh-CN" dirty="0"/>
              <a:t>是采用更深层次的人工神经网络进行学习的一类技术的总称</a:t>
            </a:r>
            <a:endParaRPr lang="en-US" altLang="zh-CN" dirty="0"/>
          </a:p>
          <a:p>
            <a:pPr lvl="1"/>
            <a:r>
              <a:rPr lang="zh-CN" altLang="zh-CN" dirty="0"/>
              <a:t>深度学习是机器学习的一个子类</a:t>
            </a:r>
            <a:endParaRPr lang="en-US" altLang="zh-CN" dirty="0"/>
          </a:p>
          <a:p>
            <a:pPr lvl="1"/>
            <a:r>
              <a:rPr lang="zh-CN" altLang="zh-CN" dirty="0">
                <a:solidFill>
                  <a:srgbClr val="C00000"/>
                </a:solidFill>
              </a:rPr>
              <a:t>人工智能、机器学习和深度学习的关系如图</a:t>
            </a:r>
            <a:r>
              <a:rPr lang="zh-CN" altLang="en-US" dirty="0">
                <a:solidFill>
                  <a:srgbClr val="C00000"/>
                </a:solidFill>
              </a:rPr>
              <a:t>所示</a:t>
            </a:r>
            <a:endParaRPr lang="en-US" altLang="zh-CN" dirty="0"/>
          </a:p>
          <a:p>
            <a:endParaRPr lang="zh-CN" altLang="zh-CN" dirty="0"/>
          </a:p>
        </p:txBody>
      </p:sp>
    </p:spTree>
    <p:extLst>
      <p:ext uri="{BB962C8B-B14F-4D97-AF65-F5344CB8AC3E}">
        <p14:creationId xmlns:p14="http://schemas.microsoft.com/office/powerpoint/2010/main" val="11036728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21859CA8-CE47-4E8C-97EA-83C6634D8675}"/>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统计分析和机器学习的关系</a:t>
            </a:r>
            <a:endParaRPr lang="en-US" altLang="zh-CN" dirty="0"/>
          </a:p>
          <a:p>
            <a:pPr lvl="1"/>
            <a:r>
              <a:rPr lang="zh-CN" altLang="zh-CN" dirty="0"/>
              <a:t>基于统计学方法建立的模型，</a:t>
            </a:r>
            <a:r>
              <a:rPr lang="zh-CN" altLang="zh-CN" dirty="0">
                <a:solidFill>
                  <a:srgbClr val="C00000"/>
                </a:solidFill>
              </a:rPr>
              <a:t>具有逻辑上的美感，表现为一个或者一组数学方程</a:t>
            </a:r>
            <a:endParaRPr lang="en-US" altLang="zh-CN" dirty="0">
              <a:solidFill>
                <a:srgbClr val="C00000"/>
              </a:solidFill>
            </a:endParaRPr>
          </a:p>
          <a:p>
            <a:pPr lvl="2"/>
            <a:r>
              <a:rPr lang="zh-CN" altLang="zh-CN" dirty="0"/>
              <a:t>它具有简洁的形式，可以解释、可以理解，为进一步推导和应用提供了很大的方便</a:t>
            </a:r>
            <a:endParaRPr lang="en-US" altLang="zh-CN" dirty="0"/>
          </a:p>
          <a:p>
            <a:pPr lvl="1"/>
            <a:r>
              <a:rPr lang="zh-CN" altLang="zh-CN" dirty="0"/>
              <a:t>但是，统计学模型也有一些劣势</a:t>
            </a:r>
            <a:endParaRPr lang="en-US" altLang="zh-CN" dirty="0"/>
          </a:p>
          <a:p>
            <a:pPr lvl="2"/>
            <a:r>
              <a:rPr lang="zh-CN" altLang="zh-CN" dirty="0"/>
              <a:t>比如，很多金融计量模型做了很多重要的假设，</a:t>
            </a:r>
            <a:r>
              <a:rPr lang="zh-CN" altLang="zh-CN" dirty="0">
                <a:solidFill>
                  <a:srgbClr val="C00000"/>
                </a:solidFill>
              </a:rPr>
              <a:t>包括平稳性假设、正态分布假设、线性假设等</a:t>
            </a:r>
            <a:endParaRPr lang="en-US" altLang="zh-CN" dirty="0"/>
          </a:p>
          <a:p>
            <a:pPr lvl="2"/>
            <a:r>
              <a:rPr lang="zh-CN" altLang="zh-CN" dirty="0"/>
              <a:t>很多时候，这是不符合实际情况的</a:t>
            </a:r>
            <a:r>
              <a:rPr lang="zh-CN" altLang="en-US" dirty="0"/>
              <a:t>；比如，</a:t>
            </a:r>
            <a:r>
              <a:rPr lang="zh-CN" altLang="zh-CN" dirty="0"/>
              <a:t>实际的金融时间序列数据，具有</a:t>
            </a:r>
            <a:r>
              <a:rPr lang="zh-CN" altLang="zh-CN" dirty="0">
                <a:solidFill>
                  <a:srgbClr val="C00000"/>
                </a:solidFill>
              </a:rPr>
              <a:t>信噪比低、非平稳、非正态、非线性等特点，使得模型构建非常困难</a:t>
            </a:r>
            <a:endParaRPr lang="en-US" altLang="zh-CN" dirty="0"/>
          </a:p>
          <a:p>
            <a:pPr lvl="2"/>
            <a:r>
              <a:rPr lang="zh-CN" altLang="zh-CN" dirty="0"/>
              <a:t>统计学方法的另外一个缺点，是模型一般反映了时间序列的总体特征，对序列的局部、细节的特征，很难进行表现</a:t>
            </a:r>
          </a:p>
        </p:txBody>
      </p:sp>
    </p:spTree>
    <p:extLst>
      <p:ext uri="{BB962C8B-B14F-4D97-AF65-F5344CB8AC3E}">
        <p14:creationId xmlns:p14="http://schemas.microsoft.com/office/powerpoint/2010/main" val="20274741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CADA5D22-E040-42AC-AFEE-4E948E04D745}"/>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统计分析和机器学习的关系</a:t>
            </a:r>
            <a:endParaRPr lang="en-US" altLang="zh-CN" dirty="0"/>
          </a:p>
          <a:p>
            <a:pPr lvl="1"/>
            <a:r>
              <a:rPr lang="zh-CN" altLang="zh-CN" dirty="0"/>
              <a:t>机器学习</a:t>
            </a:r>
            <a:r>
              <a:rPr lang="en-US" altLang="zh-CN" dirty="0"/>
              <a:t>(</a:t>
            </a:r>
            <a:r>
              <a:rPr lang="zh-CN" altLang="zh-CN" dirty="0"/>
              <a:t>包括数据挖掘</a:t>
            </a:r>
            <a:r>
              <a:rPr lang="en-US" altLang="zh-CN" dirty="0"/>
              <a:t>)</a:t>
            </a:r>
            <a:r>
              <a:rPr lang="zh-CN" altLang="zh-CN" dirty="0"/>
              <a:t>的方法，</a:t>
            </a:r>
            <a:r>
              <a:rPr lang="zh-CN" altLang="zh-CN" dirty="0">
                <a:solidFill>
                  <a:srgbClr val="C00000"/>
                </a:solidFill>
              </a:rPr>
              <a:t>是基于数据</a:t>
            </a:r>
            <a:r>
              <a:rPr lang="zh-CN" altLang="en-US" dirty="0">
                <a:solidFill>
                  <a:srgbClr val="C00000"/>
                </a:solidFill>
              </a:rPr>
              <a:t>驱动</a:t>
            </a:r>
            <a:r>
              <a:rPr lang="en-US" altLang="zh-CN" dirty="0">
                <a:solidFill>
                  <a:srgbClr val="C00000"/>
                </a:solidFill>
              </a:rPr>
              <a:t>(Data Driven)</a:t>
            </a:r>
            <a:r>
              <a:rPr lang="zh-CN" altLang="zh-CN" dirty="0">
                <a:solidFill>
                  <a:srgbClr val="C00000"/>
                </a:solidFill>
              </a:rPr>
              <a:t>的方法，它可以寻找数据里面蕴含的模式</a:t>
            </a:r>
            <a:r>
              <a:rPr lang="zh-CN" altLang="zh-CN" dirty="0"/>
              <a:t>，是基于归纳推理的思想方法</a:t>
            </a:r>
            <a:endParaRPr lang="en-US" altLang="zh-CN" dirty="0"/>
          </a:p>
          <a:p>
            <a:pPr lvl="2"/>
            <a:r>
              <a:rPr lang="zh-CN" altLang="zh-CN" dirty="0"/>
              <a:t>如果从数据发现一些规则或者规律，那是因为有</a:t>
            </a:r>
            <a:r>
              <a:rPr lang="zh-CN" altLang="zh-CN" dirty="0">
                <a:solidFill>
                  <a:srgbClr val="C00000"/>
                </a:solidFill>
              </a:rPr>
              <a:t>足够多的数据支持这些规则和规律</a:t>
            </a:r>
            <a:r>
              <a:rPr lang="zh-CN" altLang="zh-CN" dirty="0"/>
              <a:t>，但是往往缺乏足够的理论基础</a:t>
            </a:r>
            <a:endParaRPr lang="en-US" altLang="zh-CN" dirty="0"/>
          </a:p>
          <a:p>
            <a:pPr lvl="2"/>
            <a:r>
              <a:rPr lang="zh-CN" altLang="zh-CN" dirty="0"/>
              <a:t>有时候，由于一些因素的干扰，数据中可能会存在</a:t>
            </a:r>
            <a:r>
              <a:rPr lang="zh-CN" altLang="zh-CN" dirty="0">
                <a:solidFill>
                  <a:srgbClr val="C00000"/>
                </a:solidFill>
              </a:rPr>
              <a:t>假规则、或者假的相关性</a:t>
            </a:r>
            <a:r>
              <a:rPr lang="zh-CN" altLang="zh-CN" dirty="0"/>
              <a:t>。</a:t>
            </a:r>
            <a:endParaRPr lang="en-US" altLang="zh-CN" dirty="0"/>
          </a:p>
          <a:p>
            <a:pPr lvl="2"/>
            <a:r>
              <a:rPr lang="zh-CN" altLang="zh-CN" dirty="0"/>
              <a:t>当然，有时候数据挖掘和机器学习方法，能够从数据中发现</a:t>
            </a:r>
            <a:r>
              <a:rPr lang="zh-CN" altLang="zh-CN" dirty="0">
                <a:solidFill>
                  <a:srgbClr val="C00000"/>
                </a:solidFill>
              </a:rPr>
              <a:t>新的知识，给我们以惊喜</a:t>
            </a:r>
            <a:r>
              <a:rPr lang="zh-CN" altLang="zh-CN" dirty="0"/>
              <a:t>，这一点非常重要</a:t>
            </a:r>
            <a:endParaRPr lang="en-US" altLang="zh-CN" dirty="0"/>
          </a:p>
          <a:p>
            <a:pPr lvl="2"/>
            <a:r>
              <a:rPr lang="zh-CN" altLang="zh-CN" dirty="0"/>
              <a:t>数据挖掘和机器学习方法，</a:t>
            </a:r>
            <a:r>
              <a:rPr lang="zh-CN" altLang="zh-CN" dirty="0">
                <a:solidFill>
                  <a:srgbClr val="C00000"/>
                </a:solidFill>
              </a:rPr>
              <a:t>无需事先给定一些假定条件</a:t>
            </a:r>
            <a:r>
              <a:rPr lang="zh-CN" altLang="zh-CN" dirty="0"/>
              <a:t>，包括正态假设、平稳假设、线性假设等</a:t>
            </a:r>
          </a:p>
        </p:txBody>
      </p:sp>
    </p:spTree>
    <p:extLst>
      <p:ext uri="{BB962C8B-B14F-4D97-AF65-F5344CB8AC3E}">
        <p14:creationId xmlns:p14="http://schemas.microsoft.com/office/powerpoint/2010/main" val="33112567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pic>
        <p:nvPicPr>
          <p:cNvPr id="5" name="图片 4">
            <a:extLst>
              <a:ext uri="{FF2B5EF4-FFF2-40B4-BE49-F238E27FC236}">
                <a16:creationId xmlns:a16="http://schemas.microsoft.com/office/drawing/2014/main" id="{CE26B515-72F1-4589-BA06-D3E52481E737}"/>
              </a:ext>
            </a:extLst>
          </p:cNvPr>
          <p:cNvPicPr>
            <a:picLocks noChangeAspect="1"/>
          </p:cNvPicPr>
          <p:nvPr/>
        </p:nvPicPr>
        <p:blipFill>
          <a:blip r:embed="rId2"/>
          <a:stretch>
            <a:fillRect/>
          </a:stretch>
        </p:blipFill>
        <p:spPr>
          <a:xfrm>
            <a:off x="1910134" y="3205990"/>
            <a:ext cx="4999566" cy="1410806"/>
          </a:xfrm>
          <a:prstGeom prst="rect">
            <a:avLst/>
          </a:prstGeom>
        </p:spPr>
      </p:pic>
      <p:sp>
        <p:nvSpPr>
          <p:cNvPr id="6" name="内容占位符 2">
            <a:extLst>
              <a:ext uri="{FF2B5EF4-FFF2-40B4-BE49-F238E27FC236}">
                <a16:creationId xmlns:a16="http://schemas.microsoft.com/office/drawing/2014/main" id="{E598A594-0DC1-4CC1-A73F-F2811AA59FE8}"/>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dirty="0"/>
              <a:t>人工智能与机器学习</a:t>
            </a:r>
            <a:endParaRPr lang="en-US" altLang="zh-CN" dirty="0"/>
          </a:p>
          <a:p>
            <a:pPr lvl="1"/>
            <a:r>
              <a:rPr lang="zh-CN" altLang="zh-CN" dirty="0">
                <a:solidFill>
                  <a:srgbClr val="C00000"/>
                </a:solidFill>
              </a:rPr>
              <a:t>机器学习</a:t>
            </a:r>
            <a:r>
              <a:rPr lang="zh-CN" altLang="zh-CN" dirty="0"/>
              <a:t>是人工智能的子领域，它研究如何教给计算机自我学习的能力，而不是让机器按照固定的程序运行</a:t>
            </a:r>
          </a:p>
          <a:p>
            <a:pPr lvl="2"/>
            <a:r>
              <a:rPr lang="zh-CN" altLang="zh-CN" sz="1500" dirty="0"/>
              <a:t>简而言之，机器学习就是使得计算机对一部分数据进行学习，得出某一模型，然后利用这个模型，对其它数据进行预测和判断的方法</a:t>
            </a:r>
            <a:endParaRPr lang="en-US" altLang="zh-CN" sz="1500" dirty="0"/>
          </a:p>
          <a:p>
            <a:pPr lvl="2"/>
            <a:r>
              <a:rPr lang="zh-CN" altLang="zh-CN" sz="1500" dirty="0"/>
              <a:t>某种意义上，这个过程和人的学习过程还是挺类似的，比如人通过学习获得了一定的经验，有了经验，就可以对新问题进行预测</a:t>
            </a:r>
            <a:endParaRPr lang="en-US" altLang="zh-CN" sz="1200" dirty="0"/>
          </a:p>
        </p:txBody>
      </p:sp>
    </p:spTree>
    <p:extLst>
      <p:ext uri="{BB962C8B-B14F-4D97-AF65-F5344CB8AC3E}">
        <p14:creationId xmlns:p14="http://schemas.microsoft.com/office/powerpoint/2010/main" val="41738245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pic>
        <p:nvPicPr>
          <p:cNvPr id="5" name="图片 4">
            <a:extLst>
              <a:ext uri="{FF2B5EF4-FFF2-40B4-BE49-F238E27FC236}">
                <a16:creationId xmlns:a16="http://schemas.microsoft.com/office/drawing/2014/main" id="{797D933E-1E78-4822-91CF-6D0BBB388C09}"/>
              </a:ext>
            </a:extLst>
          </p:cNvPr>
          <p:cNvPicPr>
            <a:picLocks noChangeAspect="1"/>
          </p:cNvPicPr>
          <p:nvPr/>
        </p:nvPicPr>
        <p:blipFill>
          <a:blip r:embed="rId2"/>
          <a:stretch>
            <a:fillRect/>
          </a:stretch>
        </p:blipFill>
        <p:spPr>
          <a:xfrm>
            <a:off x="1114287" y="1376135"/>
            <a:ext cx="6915425" cy="3367315"/>
          </a:xfrm>
          <a:prstGeom prst="rect">
            <a:avLst/>
          </a:prstGeom>
        </p:spPr>
      </p:pic>
      <p:sp>
        <p:nvSpPr>
          <p:cNvPr id="6" name="内容占位符 2">
            <a:extLst>
              <a:ext uri="{FF2B5EF4-FFF2-40B4-BE49-F238E27FC236}">
                <a16:creationId xmlns:a16="http://schemas.microsoft.com/office/drawing/2014/main" id="{9A1E8DF7-E95C-4E7E-AB67-A6CDCB5E7641}"/>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统计分析和机器学习的</a:t>
            </a:r>
            <a:r>
              <a:rPr lang="zh-CN" altLang="en-US" dirty="0"/>
              <a:t>对比</a:t>
            </a:r>
            <a:endParaRPr lang="en-US" altLang="zh-CN" dirty="0"/>
          </a:p>
        </p:txBody>
      </p:sp>
    </p:spTree>
    <p:extLst>
      <p:ext uri="{BB962C8B-B14F-4D97-AF65-F5344CB8AC3E}">
        <p14:creationId xmlns:p14="http://schemas.microsoft.com/office/powerpoint/2010/main" val="35799202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CA0FF-46DB-1644-8BCE-C7A91BD90A1D}"/>
              </a:ext>
            </a:extLst>
          </p:cNvPr>
          <p:cNvSpPr>
            <a:spLocks noGrp="1"/>
          </p:cNvSpPr>
          <p:nvPr>
            <p:ph type="title"/>
          </p:nvPr>
        </p:nvSpPr>
        <p:spPr/>
        <p:txBody>
          <a:bodyPr/>
          <a:lstStyle/>
          <a:p>
            <a:r>
              <a:rPr lang="zh-CN" altLang="en-US" dirty="0"/>
              <a:t>机器学习准备</a:t>
            </a:r>
          </a:p>
        </p:txBody>
      </p:sp>
      <p:pic>
        <p:nvPicPr>
          <p:cNvPr id="5" name="Picture 4" descr="https://gimg2.baidu.com/image_search/src=http%3A%2F%2Fpic.51yuansu.com%2Fpic3%2Fcover%2F03%2F46%2F97%2F5bab68eb6b4a1_610.jpg&amp;refer=http%3A%2F%2Fpic.51yuansu.com&amp;app=2002&amp;size=f9999,10000&amp;q=a80&amp;n=0&amp;g=0n&amp;fmt=jpeg?sec=1636806551&amp;t=fce412286299fb8c7d98cdbcbd681ecd"/>
          <p:cNvPicPr>
            <a:picLocks noChangeAspect="1" noChangeArrowheads="1"/>
          </p:cNvPicPr>
          <p:nvPr/>
        </p:nvPicPr>
        <p:blipFill>
          <a:blip r:embed="rId2">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2459182" y="819150"/>
            <a:ext cx="3926897" cy="4004147"/>
          </a:xfrm>
          <a:prstGeom prst="rect">
            <a:avLst/>
          </a:prstGeom>
          <a:noFill/>
          <a:extLst>
            <a:ext uri="{909E8E84-426E-40DD-AFC4-6F175D3DCCD1}">
              <a14:hiddenFill xmlns:a14="http://schemas.microsoft.com/office/drawing/2010/main">
                <a:solidFill>
                  <a:srgbClr val="FFFFFF"/>
                </a:solidFill>
              </a14:hiddenFill>
            </a:ext>
          </a:extLst>
        </p:spPr>
      </p:pic>
      <p:sp>
        <p:nvSpPr>
          <p:cNvPr id="6" name="内容占位符 2">
            <a:extLst>
              <a:ext uri="{FF2B5EF4-FFF2-40B4-BE49-F238E27FC236}">
                <a16:creationId xmlns:a16="http://schemas.microsoft.com/office/drawing/2014/main" id="{82DE9EF7-9057-4572-A7DF-2E2F069C72C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zh-CN" dirty="0"/>
          </a:p>
        </p:txBody>
      </p:sp>
    </p:spTree>
    <p:extLst>
      <p:ext uri="{BB962C8B-B14F-4D97-AF65-F5344CB8AC3E}">
        <p14:creationId xmlns:p14="http://schemas.microsoft.com/office/powerpoint/2010/main" val="32215191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CA0FF-46DB-1644-8BCE-C7A91BD90A1D}"/>
              </a:ext>
            </a:extLst>
          </p:cNvPr>
          <p:cNvSpPr>
            <a:spLocks noGrp="1"/>
          </p:cNvSpPr>
          <p:nvPr>
            <p:ph type="title"/>
          </p:nvPr>
        </p:nvSpPr>
        <p:spPr/>
        <p:txBody>
          <a:bodyPr/>
          <a:lstStyle/>
          <a:p>
            <a:r>
              <a:rPr lang="zh-CN" altLang="en-US" dirty="0"/>
              <a:t>机器学习准备</a:t>
            </a:r>
          </a:p>
        </p:txBody>
      </p:sp>
      <p:pic>
        <p:nvPicPr>
          <p:cNvPr id="5" name="Picture 4" descr="https://gimg2.baidu.com/image_search/src=http%3A%2F%2Fpic.51yuansu.com%2Fpic3%2Fcover%2F03%2F46%2F97%2F5bab68eb6b4a1_610.jpg&amp;refer=http%3A%2F%2Fpic.51yuansu.com&amp;app=2002&amp;size=f9999,10000&amp;q=a80&amp;n=0&amp;g=0n&amp;fmt=jpeg?sec=1636806551&amp;t=fce412286299fb8c7d98cdbcbd681ecd"/>
          <p:cNvPicPr>
            <a:picLocks noChangeAspect="1" noChangeArrowheads="1"/>
          </p:cNvPicPr>
          <p:nvPr/>
        </p:nvPicPr>
        <p:blipFill>
          <a:blip r:embed="rId2">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2459182" y="819150"/>
            <a:ext cx="3926897" cy="4004147"/>
          </a:xfrm>
          <a:prstGeom prst="rect">
            <a:avLst/>
          </a:prstGeom>
          <a:noFill/>
          <a:extLst>
            <a:ext uri="{909E8E84-426E-40DD-AFC4-6F175D3DCCD1}">
              <a14:hiddenFill xmlns:a14="http://schemas.microsoft.com/office/drawing/2010/main">
                <a:solidFill>
                  <a:srgbClr val="FFFFFF"/>
                </a:solidFill>
              </a14:hiddenFill>
            </a:ext>
          </a:extLst>
        </p:spPr>
      </p:pic>
      <p:sp>
        <p:nvSpPr>
          <p:cNvPr id="6" name="内容占位符 2">
            <a:extLst>
              <a:ext uri="{FF2B5EF4-FFF2-40B4-BE49-F238E27FC236}">
                <a16:creationId xmlns:a16="http://schemas.microsoft.com/office/drawing/2014/main" id="{82DE9EF7-9057-4572-A7DF-2E2F069C72C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zh-CN" dirty="0"/>
          </a:p>
        </p:txBody>
      </p:sp>
    </p:spTree>
    <p:extLst>
      <p:ext uri="{BB962C8B-B14F-4D97-AF65-F5344CB8AC3E}">
        <p14:creationId xmlns:p14="http://schemas.microsoft.com/office/powerpoint/2010/main" val="34225622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C27DFD9F-FCEF-4ABB-A15C-34D4D087CA89}"/>
              </a:ext>
            </a:extLst>
          </p:cNvPr>
          <p:cNvSpPr txBox="1">
            <a:spLocks/>
          </p:cNvSpPr>
          <p:nvPr/>
        </p:nvSpPr>
        <p:spPr>
          <a:xfrm>
            <a:off x="526143" y="971550"/>
            <a:ext cx="8030028" cy="3771900"/>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10000"/>
              </a:lnSpc>
            </a:pPr>
            <a:r>
              <a:rPr lang="zh-CN" altLang="zh-CN" dirty="0"/>
              <a:t>机器学习的基本流程</a:t>
            </a:r>
            <a:endParaRPr lang="en-US" altLang="zh-CN" dirty="0"/>
          </a:p>
          <a:p>
            <a:pPr lvl="1" algn="just">
              <a:lnSpc>
                <a:spcPct val="110000"/>
              </a:lnSpc>
            </a:pPr>
            <a:r>
              <a:rPr lang="en-US" altLang="zh-CN" b="1" dirty="0">
                <a:solidFill>
                  <a:srgbClr val="C00000"/>
                </a:solidFill>
              </a:rPr>
              <a:t>(1)</a:t>
            </a:r>
            <a:r>
              <a:rPr lang="zh-CN" altLang="zh-CN" b="1" dirty="0">
                <a:solidFill>
                  <a:srgbClr val="C00000"/>
                </a:solidFill>
              </a:rPr>
              <a:t>业务场景分析</a:t>
            </a:r>
            <a:endParaRPr lang="zh-CN" altLang="zh-CN" dirty="0">
              <a:solidFill>
                <a:srgbClr val="C00000"/>
              </a:solidFill>
            </a:endParaRPr>
          </a:p>
          <a:p>
            <a:pPr lvl="2" algn="just">
              <a:lnSpc>
                <a:spcPct val="110000"/>
              </a:lnSpc>
            </a:pPr>
            <a:r>
              <a:rPr lang="zh-CN" altLang="zh-CN" dirty="0"/>
              <a:t>首先要对业务场景进行分析，了解业务痛点问题，看看机器学习技术是否可以、以及如何解决这些问题，进而把业务需求抽象成机器学习问题</a:t>
            </a:r>
            <a:endParaRPr lang="en-US" altLang="zh-CN" dirty="0"/>
          </a:p>
          <a:p>
            <a:pPr lvl="2" algn="just">
              <a:lnSpc>
                <a:spcPct val="110000"/>
              </a:lnSpc>
            </a:pPr>
            <a:r>
              <a:rPr lang="zh-CN" altLang="zh-CN" dirty="0"/>
              <a:t>业务抽象，就是把我们遇到的业务需求，</a:t>
            </a:r>
            <a:r>
              <a:rPr lang="zh-CN" altLang="zh-CN" dirty="0">
                <a:solidFill>
                  <a:srgbClr val="C00000"/>
                </a:solidFill>
              </a:rPr>
              <a:t>抽象成机器学习的分类、聚类、回归、降维等应用场景</a:t>
            </a:r>
          </a:p>
          <a:p>
            <a:pPr lvl="1" algn="just">
              <a:lnSpc>
                <a:spcPct val="110000"/>
              </a:lnSpc>
            </a:pPr>
            <a:r>
              <a:rPr lang="en-US" altLang="zh-CN" b="1" dirty="0">
                <a:solidFill>
                  <a:srgbClr val="C00000"/>
                </a:solidFill>
              </a:rPr>
              <a:t>(2)</a:t>
            </a:r>
            <a:r>
              <a:rPr lang="zh-CN" altLang="zh-CN" b="1" dirty="0">
                <a:solidFill>
                  <a:srgbClr val="C00000"/>
                </a:solidFill>
              </a:rPr>
              <a:t>数据处理</a:t>
            </a:r>
            <a:endParaRPr lang="zh-CN" altLang="zh-CN" dirty="0">
              <a:solidFill>
                <a:srgbClr val="C00000"/>
              </a:solidFill>
            </a:endParaRPr>
          </a:p>
          <a:p>
            <a:pPr lvl="2" algn="just">
              <a:lnSpc>
                <a:spcPct val="110000"/>
              </a:lnSpc>
            </a:pPr>
            <a:r>
              <a:rPr lang="zh-CN" altLang="zh-CN" dirty="0"/>
              <a:t>我们需要收集足够的数据，这些数据可能需要经过清洗，</a:t>
            </a:r>
            <a:r>
              <a:rPr lang="zh-CN" altLang="zh-CN" dirty="0">
                <a:solidFill>
                  <a:srgbClr val="C00000"/>
                </a:solidFill>
              </a:rPr>
              <a:t>以便剔除错误、重复、缺失、不一致等状况</a:t>
            </a:r>
            <a:r>
              <a:rPr lang="zh-CN" altLang="zh-CN" dirty="0"/>
              <a:t>，保证数据是高质量的</a:t>
            </a:r>
            <a:endParaRPr lang="en-US" altLang="zh-CN" dirty="0"/>
          </a:p>
          <a:p>
            <a:pPr lvl="3" algn="just">
              <a:lnSpc>
                <a:spcPct val="110000"/>
              </a:lnSpc>
            </a:pPr>
            <a:r>
              <a:rPr lang="zh-CN" altLang="zh-CN" dirty="0"/>
              <a:t>接着，这些数据需要经过一定的转换，变成易于机器学习模型处理的形式</a:t>
            </a:r>
            <a:r>
              <a:rPr lang="en-US" altLang="zh-CN" dirty="0">
                <a:solidFill>
                  <a:srgbClr val="C00000"/>
                </a:solidFill>
              </a:rPr>
              <a:t>(</a:t>
            </a:r>
            <a:r>
              <a:rPr lang="zh-CN" altLang="zh-CN" dirty="0">
                <a:solidFill>
                  <a:srgbClr val="C00000"/>
                </a:solidFill>
              </a:rPr>
              <a:t>向量</a:t>
            </a:r>
            <a:r>
              <a:rPr lang="en-US" altLang="zh-CN" dirty="0">
                <a:solidFill>
                  <a:srgbClr val="C00000"/>
                </a:solidFill>
              </a:rPr>
              <a:t>)</a:t>
            </a:r>
            <a:r>
              <a:rPr lang="zh-CN" altLang="en-US" dirty="0"/>
              <a:t>；</a:t>
            </a:r>
            <a:r>
              <a:rPr lang="zh-CN" altLang="zh-CN" dirty="0">
                <a:solidFill>
                  <a:srgbClr val="C00000"/>
                </a:solidFill>
              </a:rPr>
              <a:t>包括对数据进行离散化、规范化</a:t>
            </a:r>
            <a:r>
              <a:rPr lang="en-US" altLang="zh-CN" dirty="0">
                <a:solidFill>
                  <a:srgbClr val="C00000"/>
                </a:solidFill>
              </a:rPr>
              <a:t>(</a:t>
            </a:r>
            <a:r>
              <a:rPr lang="zh-CN" altLang="zh-CN" dirty="0">
                <a:solidFill>
                  <a:srgbClr val="C00000"/>
                </a:solidFill>
              </a:rPr>
              <a:t>归一化</a:t>
            </a:r>
            <a:r>
              <a:rPr lang="en-US" altLang="zh-CN" dirty="0">
                <a:solidFill>
                  <a:srgbClr val="C00000"/>
                </a:solidFill>
              </a:rPr>
              <a:t>)</a:t>
            </a:r>
            <a:r>
              <a:rPr lang="zh-CN" altLang="zh-CN" dirty="0">
                <a:solidFill>
                  <a:srgbClr val="C00000"/>
                </a:solidFill>
              </a:rPr>
              <a:t>、标准化等</a:t>
            </a:r>
          </a:p>
          <a:p>
            <a:pPr lvl="2" algn="just">
              <a:lnSpc>
                <a:spcPct val="110000"/>
              </a:lnSpc>
            </a:pPr>
            <a:r>
              <a:rPr lang="zh-CN" altLang="zh-CN" dirty="0"/>
              <a:t>有时候，还需要把数据中的特例情况</a:t>
            </a:r>
            <a:r>
              <a:rPr lang="zh-CN" altLang="en-US" dirty="0"/>
              <a:t>（</a:t>
            </a:r>
            <a:r>
              <a:rPr lang="en-US" altLang="zh-CN" dirty="0">
                <a:solidFill>
                  <a:srgbClr val="C00000"/>
                </a:solidFill>
              </a:rPr>
              <a:t>Outlier</a:t>
            </a:r>
            <a:r>
              <a:rPr lang="zh-CN" altLang="en-US" dirty="0"/>
              <a:t>）</a:t>
            </a:r>
            <a:r>
              <a:rPr lang="zh-CN" altLang="zh-CN" dirty="0"/>
              <a:t>，单独拎出来</a:t>
            </a:r>
            <a:r>
              <a:rPr lang="en-US" altLang="zh-CN" dirty="0"/>
              <a:t>(</a:t>
            </a:r>
            <a:r>
              <a:rPr lang="zh-CN" altLang="zh-CN" dirty="0"/>
              <a:t>处理</a:t>
            </a:r>
            <a:r>
              <a:rPr lang="en-US" altLang="zh-CN" dirty="0"/>
              <a:t>)</a:t>
            </a:r>
            <a:r>
              <a:rPr lang="zh-CN" altLang="zh-CN" dirty="0"/>
              <a:t>，剩下的数据去做机器学习，避免特例数据的干扰</a:t>
            </a:r>
            <a:endParaRPr lang="en-US" altLang="zh-CN" dirty="0"/>
          </a:p>
          <a:p>
            <a:pPr lvl="2" algn="just">
              <a:lnSpc>
                <a:spcPct val="110000"/>
              </a:lnSpc>
            </a:pPr>
            <a:r>
              <a:rPr lang="zh-CN" altLang="zh-CN" dirty="0"/>
              <a:t>对于监督式机器学习来讲，还需要对数据集进行</a:t>
            </a:r>
            <a:r>
              <a:rPr lang="zh-CN" altLang="zh-CN" dirty="0">
                <a:solidFill>
                  <a:srgbClr val="C00000"/>
                </a:solidFill>
              </a:rPr>
              <a:t>人工标记</a:t>
            </a:r>
            <a:endParaRPr lang="en-US" altLang="zh-CN" sz="3000" dirty="0">
              <a:solidFill>
                <a:srgbClr val="C00000"/>
              </a:solidFill>
            </a:endParaRPr>
          </a:p>
        </p:txBody>
      </p:sp>
    </p:spTree>
    <p:extLst>
      <p:ext uri="{BB962C8B-B14F-4D97-AF65-F5344CB8AC3E}">
        <p14:creationId xmlns:p14="http://schemas.microsoft.com/office/powerpoint/2010/main" val="4885403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04FF5BB4-9C6A-4DB1-876A-70DFE1627D1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机器学习的基本流程</a:t>
            </a:r>
            <a:endParaRPr lang="en-US" altLang="zh-CN" dirty="0"/>
          </a:p>
          <a:p>
            <a:pPr lvl="1" algn="just"/>
            <a:r>
              <a:rPr lang="en-US" altLang="zh-CN" b="1" dirty="0">
                <a:solidFill>
                  <a:srgbClr val="C00000"/>
                </a:solidFill>
              </a:rPr>
              <a:t>(3)</a:t>
            </a:r>
            <a:r>
              <a:rPr lang="zh-CN" altLang="zh-CN" b="1" dirty="0">
                <a:solidFill>
                  <a:srgbClr val="C00000"/>
                </a:solidFill>
              </a:rPr>
              <a:t>训练机器学习模型和评价</a:t>
            </a:r>
            <a:endParaRPr lang="zh-CN" altLang="zh-CN" dirty="0">
              <a:solidFill>
                <a:srgbClr val="C00000"/>
              </a:solidFill>
            </a:endParaRPr>
          </a:p>
          <a:p>
            <a:pPr lvl="2" algn="just"/>
            <a:r>
              <a:rPr lang="zh-CN" altLang="zh-CN" dirty="0"/>
              <a:t>然后，用这些数据训练一个机器学习模型，并且对模型进行评价</a:t>
            </a:r>
            <a:endParaRPr lang="en-US" altLang="zh-CN" dirty="0"/>
          </a:p>
          <a:p>
            <a:pPr lvl="2" algn="just"/>
            <a:r>
              <a:rPr lang="zh-CN" altLang="zh-CN" dirty="0"/>
              <a:t>一般把数据切分成两份，分别是训练集和测试集</a:t>
            </a:r>
            <a:endParaRPr lang="en-US" altLang="zh-CN" dirty="0"/>
          </a:p>
          <a:p>
            <a:pPr lvl="2" algn="just"/>
            <a:r>
              <a:rPr lang="zh-CN" altLang="zh-CN" dirty="0"/>
              <a:t>根据选择好的算法，进行训练，得到算法模型</a:t>
            </a:r>
            <a:endParaRPr lang="en-US" altLang="zh-CN" dirty="0"/>
          </a:p>
          <a:p>
            <a:pPr lvl="2" algn="just"/>
            <a:r>
              <a:rPr lang="zh-CN" altLang="zh-CN" dirty="0"/>
              <a:t>利用测试数据，完成模型的质量评估</a:t>
            </a:r>
          </a:p>
          <a:p>
            <a:pPr lvl="1" algn="just"/>
            <a:r>
              <a:rPr lang="en-US" altLang="zh-CN" b="1" dirty="0">
                <a:solidFill>
                  <a:srgbClr val="C00000"/>
                </a:solidFill>
              </a:rPr>
              <a:t>(4)</a:t>
            </a:r>
            <a:r>
              <a:rPr lang="zh-CN" altLang="zh-CN" b="1" dirty="0">
                <a:solidFill>
                  <a:srgbClr val="C00000"/>
                </a:solidFill>
              </a:rPr>
              <a:t>使用机器学习模型</a:t>
            </a:r>
            <a:endParaRPr lang="zh-CN" altLang="zh-CN" dirty="0">
              <a:solidFill>
                <a:srgbClr val="C00000"/>
              </a:solidFill>
            </a:endParaRPr>
          </a:p>
          <a:p>
            <a:pPr lvl="2" algn="just"/>
            <a:r>
              <a:rPr lang="zh-CN" altLang="zh-CN" dirty="0"/>
              <a:t>最后，当我们遇到新的数据</a:t>
            </a:r>
            <a:r>
              <a:rPr lang="en-US" altLang="zh-CN" dirty="0"/>
              <a:t>(</a:t>
            </a:r>
            <a:r>
              <a:rPr lang="zh-CN" altLang="zh-CN" dirty="0"/>
              <a:t>样本</a:t>
            </a:r>
            <a:r>
              <a:rPr lang="en-US" altLang="zh-CN" dirty="0"/>
              <a:t>)</a:t>
            </a:r>
            <a:r>
              <a:rPr lang="zh-CN" altLang="zh-CN" dirty="0"/>
              <a:t>的时候</a:t>
            </a:r>
            <a:endParaRPr lang="en-US" altLang="zh-CN" dirty="0"/>
          </a:p>
          <a:p>
            <a:pPr lvl="2" algn="just"/>
            <a:r>
              <a:rPr lang="zh-CN" altLang="zh-CN" dirty="0"/>
              <a:t>就可以利用机器学习模型进行</a:t>
            </a:r>
            <a:r>
              <a:rPr lang="zh-CN" altLang="zh-CN" dirty="0">
                <a:solidFill>
                  <a:srgbClr val="C00000"/>
                </a:solidFill>
              </a:rPr>
              <a:t>预测</a:t>
            </a:r>
          </a:p>
        </p:txBody>
      </p:sp>
    </p:spTree>
    <p:extLst>
      <p:ext uri="{BB962C8B-B14F-4D97-AF65-F5344CB8AC3E}">
        <p14:creationId xmlns:p14="http://schemas.microsoft.com/office/powerpoint/2010/main" val="20667865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AC416C-D88F-EF4B-AA32-5613425BC186}"/>
              </a:ext>
            </a:extLst>
          </p:cNvPr>
          <p:cNvSpPr>
            <a:spLocks noGrp="1"/>
          </p:cNvSpPr>
          <p:nvPr>
            <p:ph type="title"/>
          </p:nvPr>
        </p:nvSpPr>
        <p:spPr>
          <a:xfrm>
            <a:off x="1485900" y="205978"/>
            <a:ext cx="6172200" cy="536972"/>
          </a:xfrm>
        </p:spPr>
        <p:txBody>
          <a:bodyPr>
            <a:normAutofit/>
          </a:bodyPr>
          <a:lstStyle/>
          <a:p>
            <a:r>
              <a:rPr lang="zh-CN" altLang="en-US" dirty="0"/>
              <a:t>机器学习准备</a:t>
            </a:r>
            <a:endParaRPr kumimoji="1" lang="zh-CN" altLang="en-US" dirty="0"/>
          </a:p>
        </p:txBody>
      </p:sp>
      <p:sp>
        <p:nvSpPr>
          <p:cNvPr id="4" name="内容占位符 2">
            <a:extLst>
              <a:ext uri="{FF2B5EF4-FFF2-40B4-BE49-F238E27FC236}">
                <a16:creationId xmlns:a16="http://schemas.microsoft.com/office/drawing/2014/main" id="{6354C55A-E3D4-4B89-A4BC-EF03A5C60E78}"/>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zh-CN" dirty="0"/>
              <a:t>机器学习的基本流程</a:t>
            </a:r>
            <a:endParaRPr lang="en-US" altLang="zh-CN" dirty="0"/>
          </a:p>
          <a:p>
            <a:pPr lvl="1" algn="just"/>
            <a:r>
              <a:rPr lang="zh-CN" altLang="zh-CN" dirty="0"/>
              <a:t>为了建立更好的模型，有可能需要对</a:t>
            </a:r>
            <a:r>
              <a:rPr lang="zh-CN" altLang="zh-CN" dirty="0">
                <a:solidFill>
                  <a:srgbClr val="C00000"/>
                </a:solidFill>
              </a:rPr>
              <a:t>特征进行选择，称为特征工程</a:t>
            </a:r>
            <a:endParaRPr lang="en-US" altLang="zh-CN" dirty="0">
              <a:solidFill>
                <a:srgbClr val="C00000"/>
              </a:solidFill>
            </a:endParaRPr>
          </a:p>
          <a:p>
            <a:pPr lvl="2" algn="just"/>
            <a:r>
              <a:rPr lang="zh-CN" altLang="zh-CN" dirty="0"/>
              <a:t>特征工程的目的，是挑选相关的、具有解释作用的自变量，无关的、污染的自变量剔除掉</a:t>
            </a:r>
          </a:p>
          <a:p>
            <a:pPr lvl="2" algn="just"/>
            <a:r>
              <a:rPr lang="zh-CN" altLang="zh-CN" dirty="0"/>
              <a:t>也就是从数据中，挑选出对预测结果有用的特征</a:t>
            </a:r>
            <a:endParaRPr lang="en-US" altLang="zh-CN" dirty="0"/>
          </a:p>
          <a:p>
            <a:pPr lvl="3" algn="just"/>
            <a:r>
              <a:rPr lang="zh-CN" altLang="zh-CN" dirty="0">
                <a:solidFill>
                  <a:srgbClr val="C00000"/>
                </a:solidFill>
              </a:rPr>
              <a:t>比如我们要对贷款客户进行信用评分，他们的学历、工作、收入、婚否等</a:t>
            </a:r>
            <a:r>
              <a:rPr lang="zh-CN" altLang="zh-CN" dirty="0"/>
              <a:t>，应该是我们关心的。</a:t>
            </a:r>
            <a:endParaRPr lang="en-US" altLang="zh-CN" dirty="0"/>
          </a:p>
          <a:p>
            <a:pPr lvl="4" algn="just"/>
            <a:r>
              <a:rPr lang="zh-CN" altLang="zh-CN" dirty="0"/>
              <a:t>但是他们的血型、身高等，则没有必要了</a:t>
            </a:r>
            <a:endParaRPr lang="en-US" altLang="zh-CN" dirty="0"/>
          </a:p>
          <a:p>
            <a:pPr lvl="2" algn="just"/>
            <a:r>
              <a:rPr lang="zh-CN" altLang="zh-CN" dirty="0"/>
              <a:t>从大量特征中，抽取少部分特征，可以</a:t>
            </a:r>
            <a:r>
              <a:rPr lang="zh-CN" altLang="zh-CN" dirty="0">
                <a:solidFill>
                  <a:srgbClr val="C00000"/>
                </a:solidFill>
              </a:rPr>
              <a:t>加快机器学习算法的训练过程</a:t>
            </a:r>
            <a:r>
              <a:rPr lang="zh-CN" altLang="zh-CN" dirty="0"/>
              <a:t>，因为数据少了</a:t>
            </a:r>
            <a:endParaRPr lang="en-US" altLang="zh-CN" dirty="0"/>
          </a:p>
          <a:p>
            <a:pPr lvl="2" algn="just"/>
            <a:r>
              <a:rPr lang="zh-CN" altLang="zh-CN" dirty="0"/>
              <a:t>同时模型也变得简单多了，简单模型可以</a:t>
            </a:r>
            <a:r>
              <a:rPr lang="zh-CN" altLang="zh-CN" dirty="0">
                <a:solidFill>
                  <a:srgbClr val="C00000"/>
                </a:solidFill>
              </a:rPr>
              <a:t>避免过拟合</a:t>
            </a:r>
            <a:r>
              <a:rPr lang="zh-CN" altLang="zh-CN" dirty="0"/>
              <a:t>，提高泛化能力</a:t>
            </a:r>
          </a:p>
        </p:txBody>
      </p:sp>
    </p:spTree>
    <p:extLst>
      <p:ext uri="{BB962C8B-B14F-4D97-AF65-F5344CB8AC3E}">
        <p14:creationId xmlns:p14="http://schemas.microsoft.com/office/powerpoint/2010/main" val="15475238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CA0FF-46DB-1644-8BCE-C7A91BD90A1D}"/>
              </a:ext>
            </a:extLst>
          </p:cNvPr>
          <p:cNvSpPr>
            <a:spLocks noGrp="1"/>
          </p:cNvSpPr>
          <p:nvPr>
            <p:ph type="title"/>
          </p:nvPr>
        </p:nvSpPr>
        <p:spPr/>
        <p:txBody>
          <a:bodyPr/>
          <a:lstStyle/>
          <a:p>
            <a:r>
              <a:rPr lang="zh-CN" altLang="en-US" dirty="0"/>
              <a:t>机器学习准备</a:t>
            </a:r>
          </a:p>
        </p:txBody>
      </p:sp>
      <p:pic>
        <p:nvPicPr>
          <p:cNvPr id="5" name="Picture 4" descr="https://gimg2.baidu.com/image_search/src=http%3A%2F%2Fpic.51yuansu.com%2Fpic3%2Fcover%2F03%2F46%2F97%2F5bab68eb6b4a1_610.jpg&amp;refer=http%3A%2F%2Fpic.51yuansu.com&amp;app=2002&amp;size=f9999,10000&amp;q=a80&amp;n=0&amp;g=0n&amp;fmt=jpeg?sec=1636806551&amp;t=fce412286299fb8c7d98cdbcbd681ecd"/>
          <p:cNvPicPr>
            <a:picLocks noChangeAspect="1" noChangeArrowheads="1"/>
          </p:cNvPicPr>
          <p:nvPr/>
        </p:nvPicPr>
        <p:blipFill>
          <a:blip r:embed="rId2">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2459182" y="819150"/>
            <a:ext cx="3926897" cy="4004147"/>
          </a:xfrm>
          <a:prstGeom prst="rect">
            <a:avLst/>
          </a:prstGeom>
          <a:noFill/>
          <a:extLst>
            <a:ext uri="{909E8E84-426E-40DD-AFC4-6F175D3DCCD1}">
              <a14:hiddenFill xmlns:a14="http://schemas.microsoft.com/office/drawing/2010/main">
                <a:solidFill>
                  <a:srgbClr val="FFFFFF"/>
                </a:solidFill>
              </a14:hiddenFill>
            </a:ext>
          </a:extLst>
        </p:spPr>
      </p:pic>
      <p:sp>
        <p:nvSpPr>
          <p:cNvPr id="6" name="内容占位符 2">
            <a:extLst>
              <a:ext uri="{FF2B5EF4-FFF2-40B4-BE49-F238E27FC236}">
                <a16:creationId xmlns:a16="http://schemas.microsoft.com/office/drawing/2014/main" id="{82DE9EF7-9057-4572-A7DF-2E2F069C72C9}"/>
              </a:ext>
            </a:extLst>
          </p:cNvPr>
          <p:cNvSpPr txBox="1">
            <a:spLocks/>
          </p:cNvSpPr>
          <p:nvPr/>
        </p:nvSpPr>
        <p:spPr>
          <a:xfrm>
            <a:off x="526143" y="971550"/>
            <a:ext cx="8030028" cy="37719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914400" rtl="0" eaLnBrk="1" latinLnBrk="0" hangingPunct="1">
              <a:spcBef>
                <a:spcPct val="20000"/>
              </a:spcBef>
              <a:buFont typeface="Arial"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spcBef>
                <a:spcPct val="20000"/>
              </a:spcBef>
              <a:buFont typeface="Arial"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spcBef>
                <a:spcPct val="20000"/>
              </a:spcBef>
              <a:buFont typeface="Arial"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ltLang="zh-CN" dirty="0"/>
          </a:p>
        </p:txBody>
      </p:sp>
    </p:spTree>
    <p:extLst>
      <p:ext uri="{BB962C8B-B14F-4D97-AF65-F5344CB8AC3E}">
        <p14:creationId xmlns:p14="http://schemas.microsoft.com/office/powerpoint/2010/main" val="1675455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111111111"/>
</p:tagLst>
</file>

<file path=ppt/theme/theme1.xml><?xml version="1.0" encoding="utf-8"?>
<a:theme xmlns:a="http://schemas.openxmlformats.org/drawingml/2006/main" name="清风素材 https://12sc.taobao.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6832</TotalTime>
  <Words>3355</Words>
  <Application>Microsoft Office PowerPoint</Application>
  <PresentationFormat>全屏显示(16:9)</PresentationFormat>
  <Paragraphs>253</Paragraphs>
  <Slides>41</Slides>
  <Notes>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41</vt:i4>
      </vt:variant>
    </vt:vector>
  </HeadingPairs>
  <TitlesOfParts>
    <vt:vector size="49" baseType="lpstr">
      <vt:lpstr>宋体</vt:lpstr>
      <vt:lpstr>微软雅黑</vt:lpstr>
      <vt:lpstr>Arial</vt:lpstr>
      <vt:lpstr>Calibri</vt:lpstr>
      <vt:lpstr>Cambria Math</vt:lpstr>
      <vt:lpstr>Mangal</vt:lpstr>
      <vt:lpstr>Times New Roman</vt:lpstr>
      <vt:lpstr>清风素材 https://12sc.taobao.com/</vt:lpstr>
      <vt:lpstr>PowerPoint 演示文稿</vt:lpstr>
      <vt:lpstr>PowerPoint 演示文稿</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lpstr>机器学习准备</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Administrator</dc:creator>
  <cp:keywords/>
  <dc:description/>
  <cp:lastModifiedBy>雄派 覃</cp:lastModifiedBy>
  <cp:revision>383</cp:revision>
  <cp:lastPrinted>2020-03-27T09:34:47Z</cp:lastPrinted>
  <dcterms:created xsi:type="dcterms:W3CDTF">2015-01-23T04:02:45Z</dcterms:created>
  <dcterms:modified xsi:type="dcterms:W3CDTF">2023-03-05T10:40:43Z</dcterms:modified>
  <cp:category/>
  <cp:contentStatus>12sc.taobao.com</cp:contentStatus>
</cp:coreProperties>
</file>

<file path=docProps/thumbnail.jpeg>
</file>